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3"/>
  </p:notesMasterIdLst>
  <p:sldIdLst>
    <p:sldId id="258" r:id="rId2"/>
    <p:sldId id="263" r:id="rId3"/>
    <p:sldId id="259" r:id="rId4"/>
    <p:sldId id="261" r:id="rId5"/>
    <p:sldId id="260" r:id="rId6"/>
    <p:sldId id="262" r:id="rId7"/>
    <p:sldId id="272" r:id="rId8"/>
    <p:sldId id="271" r:id="rId9"/>
    <p:sldId id="267" r:id="rId10"/>
    <p:sldId id="266" r:id="rId11"/>
    <p:sldId id="268" r:id="rId12"/>
    <p:sldId id="264" r:id="rId13"/>
    <p:sldId id="269" r:id="rId14"/>
    <p:sldId id="270" r:id="rId15"/>
    <p:sldId id="276" r:id="rId16"/>
    <p:sldId id="277" r:id="rId17"/>
    <p:sldId id="274" r:id="rId18"/>
    <p:sldId id="273" r:id="rId19"/>
    <p:sldId id="265" r:id="rId20"/>
    <p:sldId id="275" r:id="rId21"/>
    <p:sldId id="27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79699" autoAdjust="0"/>
  </p:normalViewPr>
  <p:slideViewPr>
    <p:cSldViewPr snapToGrid="0">
      <p:cViewPr>
        <p:scale>
          <a:sx n="100" d="100"/>
          <a:sy n="100" d="100"/>
        </p:scale>
        <p:origin x="72" y="-9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D7B95D-8D9E-4D69-B3A0-FAF6E83B2D4F}" type="datetimeFigureOut">
              <a:rPr lang="de-DE" smtClean="0"/>
              <a:t>09.09.2016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4784BB-97CC-4D10-82F5-01D41AEBC90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8582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hatis.techtarget.com/definition/bit-binary-digi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</a:rPr>
              <a:t>Subnetting</a:t>
            </a:r>
            <a:r>
              <a:rPr kumimoji="0" lang="en-US" sz="1600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</a:rPr>
              <a:t> = </a:t>
            </a:r>
            <a:r>
              <a:rPr lang="de-DE" sz="16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zusammenhängenden Adressraum von IP-Adressen in mehrere kleinere Adressräume aufteilen</a:t>
            </a:r>
            <a:endParaRPr kumimoji="0" lang="en-US" sz="1600" b="0" i="0" u="none" strike="noStrike" kern="1200" cap="none" spc="0" normalizeH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0E836-DB2D-4F4A-BA60-D3250E4FC08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47897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Border</a:t>
            </a:r>
            <a:r>
              <a:rPr lang="de-DE" dirty="0"/>
              <a:t> Gateway Protocol</a:t>
            </a:r>
            <a:r>
              <a:rPr lang="de-DE" baseline="0" dirty="0"/>
              <a:t> …. </a:t>
            </a:r>
            <a:r>
              <a:rPr lang="de-DE" baseline="0" dirty="0" err="1"/>
              <a:t>toDo</a:t>
            </a:r>
            <a:endParaRPr lang="de-DE" baseline="0" dirty="0"/>
          </a:p>
          <a:p>
            <a:endParaRPr lang="de-DE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altLang="de-DE" sz="1200" dirty="0"/>
              <a:t>Bei MPLS</a:t>
            </a:r>
            <a:r>
              <a:rPr lang="de-DE" altLang="de-DE" sz="1200" baseline="0" dirty="0"/>
              <a:t> (</a:t>
            </a:r>
            <a:r>
              <a:rPr lang="de-DE" altLang="de-DE" sz="1200" baseline="0" dirty="0" err="1"/>
              <a:t>multiprotocol</a:t>
            </a:r>
            <a:r>
              <a:rPr lang="de-DE" altLang="de-DE" sz="1200" baseline="0" dirty="0"/>
              <a:t> Label </a:t>
            </a:r>
            <a:r>
              <a:rPr lang="de-DE" altLang="de-DE" sz="1200" baseline="0" dirty="0" err="1"/>
              <a:t>switching</a:t>
            </a:r>
            <a:r>
              <a:rPr lang="de-DE" altLang="de-DE" sz="1200" baseline="0" dirty="0"/>
              <a:t>)</a:t>
            </a:r>
            <a:r>
              <a:rPr lang="de-DE" altLang="de-DE" sz="1200" dirty="0"/>
              <a:t> handelt es sich um ein verbindungsorientiertes </a:t>
            </a:r>
            <a:r>
              <a:rPr lang="de-DE" altLang="de-DE" sz="1200" dirty="0" err="1"/>
              <a:t>Switching</a:t>
            </a:r>
            <a:r>
              <a:rPr lang="de-DE" altLang="de-DE" sz="1200" dirty="0"/>
              <a:t> auf der Basis von IP-Routing und zusätzlichen Kontrollprotokollen.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altLang="de-DE" sz="1200" dirty="0"/>
              <a:t>https://www3.informatik.uni-wuerzburg.de/courses/vorl_03_ss/semi_internet/MPLS_UweSeiler.ppt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784BB-97CC-4D10-82F5-01D41AEBC900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67676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Note: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care </a:t>
            </a:r>
            <a:r>
              <a:rPr lang="de-DE" dirty="0" err="1"/>
              <a:t>about</a:t>
            </a:r>
            <a:r>
              <a:rPr lang="de-DE" dirty="0"/>
              <a:t> classic </a:t>
            </a:r>
            <a:r>
              <a:rPr lang="de-DE" dirty="0" err="1"/>
              <a:t>Subscription</a:t>
            </a:r>
            <a:r>
              <a:rPr lang="de-DE" baseline="0" dirty="0"/>
              <a:t> </a:t>
            </a:r>
            <a:r>
              <a:rPr lang="de-DE" baseline="0" dirty="0" err="1"/>
              <a:t>model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784BB-97CC-4D10-82F5-01D41AEBC900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5377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Extensible Authentication Protocol (EAP)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784BB-97CC-4D10-82F5-01D41AEBC900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6840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IP Adresse besteht aus Netzanteil und Hostanteil =&gt; Subnetzmaske bestimmt, an welcher Stelle die Trennung stattfindet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784BB-97CC-4D10-82F5-01D41AEBC90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075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Vorher</a:t>
            </a:r>
            <a:r>
              <a:rPr lang="de-DE" dirty="0"/>
              <a:t>: IP Adressen wurden in Klassen aufgeteilt: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first 8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bits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for class A, the first 16 for class B, and the first 24 for class C. The remainder identify hosts on that network -- more than 16 million in class A, 65,535 in class B and 254 in class C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Klasse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wurde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Meisten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genutzt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=&gt; die moisten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Blöcke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waren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ungenutzt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=&gt;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Erschöpfung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IPv4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Raums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CIDR lost das Problem =&gt;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flexiblerer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Netzwerkadressen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spezifizieren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indent="0">
              <a:buFontTx/>
              <a:buNone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Verfahren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um den IPv4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Adressraum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effizienter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nutzen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784BB-97CC-4D10-82F5-01D41AEBC90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753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784BB-97CC-4D10-82F5-01D41AEBC90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3347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Notes:</a:t>
            </a:r>
            <a:r>
              <a:rPr lang="de-DE" baseline="0" dirty="0"/>
              <a:t> </a:t>
            </a:r>
          </a:p>
          <a:p>
            <a:r>
              <a:rPr lang="de-DE" baseline="0" dirty="0"/>
              <a:t>Ist </a:t>
            </a:r>
            <a:r>
              <a:rPr lang="de-DE" baseline="0" dirty="0" err="1"/>
              <a:t>mandatory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use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Name „</a:t>
            </a:r>
            <a:r>
              <a:rPr lang="de-DE" baseline="0" dirty="0" err="1"/>
              <a:t>GatewaySubnet</a:t>
            </a:r>
            <a:r>
              <a:rPr lang="de-DE" baseline="0" dirty="0"/>
              <a:t>“ -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784BB-97CC-4D10-82F5-01D41AEBC90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33787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ConnectionTypes</a:t>
            </a:r>
            <a:r>
              <a:rPr lang="de-DE" dirty="0"/>
              <a:t>:</a:t>
            </a:r>
          </a:p>
          <a:p>
            <a:r>
              <a:rPr lang="de-DE" dirty="0"/>
              <a:t>Expressroute</a:t>
            </a:r>
          </a:p>
          <a:p>
            <a:r>
              <a:rPr lang="de-DE" dirty="0"/>
              <a:t>IPSEC</a:t>
            </a:r>
          </a:p>
          <a:p>
            <a:r>
              <a:rPr lang="de-DE" dirty="0" err="1"/>
              <a:t>VNETtoVNET</a:t>
            </a:r>
            <a:endParaRPr lang="de-DE" dirty="0"/>
          </a:p>
          <a:p>
            <a:r>
              <a:rPr lang="de-DE" dirty="0"/>
              <a:t>VPNCLIENT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784BB-97CC-4D10-82F5-01D41AEBC90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5296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Notes:</a:t>
            </a:r>
            <a:r>
              <a:rPr lang="de-DE" baseline="0" dirty="0"/>
              <a:t> </a:t>
            </a:r>
          </a:p>
          <a:p>
            <a:r>
              <a:rPr lang="de-DE" baseline="0" dirty="0"/>
              <a:t>Ist </a:t>
            </a:r>
            <a:r>
              <a:rPr lang="de-DE" baseline="0" dirty="0" err="1"/>
              <a:t>mandatory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use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Name „</a:t>
            </a:r>
            <a:r>
              <a:rPr lang="de-DE" baseline="0" dirty="0" err="1"/>
              <a:t>GatewaySubnet</a:t>
            </a:r>
            <a:r>
              <a:rPr lang="de-DE" baseline="0" dirty="0"/>
              <a:t>“ -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784BB-97CC-4D10-82F5-01D41AEBC90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1274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Requirements and key aspects of </a:t>
            </a:r>
            <a:r>
              <a:rPr lang="en-US" dirty="0" err="1"/>
              <a:t>VNet</a:t>
            </a:r>
            <a:r>
              <a:rPr lang="en-US" dirty="0"/>
              <a:t> peering:</a:t>
            </a:r>
          </a:p>
          <a:p>
            <a:r>
              <a:rPr lang="en-US" dirty="0"/>
              <a:t>The two virtual networks that are peered should be in the same Azure region.</a:t>
            </a:r>
          </a:p>
          <a:p>
            <a:r>
              <a:rPr lang="en-US" dirty="0"/>
              <a:t>The virtual networks that are peered should have non-overlapping IP address spaces.</a:t>
            </a:r>
          </a:p>
          <a:p>
            <a:r>
              <a:rPr lang="en-US" dirty="0" err="1"/>
              <a:t>VNet</a:t>
            </a:r>
            <a:r>
              <a:rPr lang="en-US" dirty="0"/>
              <a:t> peering is between two virtual networks, and there is no derived transitive relationship. For example, if virtual network A is peered with virtual network B, and if virtual network B is peered with virtual network C, it does not translate to virtual network A being peered with virtual network C.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Peering can be established between virtual networks in two different subscriptions as long a privileged user of both subscriptions authorizes the peering. A virtual network that uses the Resource Manager deployment model can be peered with another virtual network that uses this model, or with a virtual network that uses the classic deployment model. However, virtual networks that use the classic deployment model can't be peered to each other.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784BB-97CC-4D10-82F5-01D41AEBC900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0632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Options</a:t>
            </a:r>
          </a:p>
          <a:p>
            <a:r>
              <a:rPr lang="en-US" b="1" dirty="0" err="1"/>
              <a:t>AllowVirtualNetworkAccess</a:t>
            </a:r>
            <a:r>
              <a:rPr lang="en-US" dirty="0"/>
              <a:t> Whether address space of Peer </a:t>
            </a:r>
            <a:r>
              <a:rPr lang="en-US" dirty="0" err="1"/>
              <a:t>VNet</a:t>
            </a:r>
            <a:r>
              <a:rPr lang="en-US" dirty="0"/>
              <a:t> to be included as part of the </a:t>
            </a:r>
            <a:r>
              <a:rPr lang="en-US" dirty="0" err="1"/>
              <a:t>Virtual_network</a:t>
            </a:r>
            <a:r>
              <a:rPr lang="en-US" dirty="0"/>
              <a:t> Tag Yes </a:t>
            </a:r>
          </a:p>
          <a:p>
            <a:r>
              <a:rPr lang="en-US" b="1" dirty="0" err="1"/>
              <a:t>AllowForwardedTraffic</a:t>
            </a:r>
            <a:r>
              <a:rPr lang="en-US" dirty="0"/>
              <a:t> Allows traffic not originated from peered </a:t>
            </a:r>
            <a:r>
              <a:rPr lang="en-US" dirty="0" err="1"/>
              <a:t>VNet</a:t>
            </a:r>
            <a:r>
              <a:rPr lang="en-US" dirty="0"/>
              <a:t> is accepted or dropped No </a:t>
            </a:r>
          </a:p>
          <a:p>
            <a:r>
              <a:rPr lang="en-US" b="1" dirty="0" err="1"/>
              <a:t>AllowGatewayTransit</a:t>
            </a:r>
            <a:r>
              <a:rPr lang="en-US" dirty="0"/>
              <a:t> Allows the peer </a:t>
            </a:r>
            <a:r>
              <a:rPr lang="en-US" dirty="0" err="1"/>
              <a:t>VNet</a:t>
            </a:r>
            <a:r>
              <a:rPr lang="en-US" dirty="0"/>
              <a:t> to use your </a:t>
            </a:r>
            <a:r>
              <a:rPr lang="en-US" dirty="0" err="1"/>
              <a:t>VNet</a:t>
            </a:r>
            <a:r>
              <a:rPr lang="en-US" dirty="0"/>
              <a:t> gateway No </a:t>
            </a:r>
          </a:p>
          <a:p>
            <a:r>
              <a:rPr lang="en-US" b="1" dirty="0" err="1"/>
              <a:t>UseRemoteGateways</a:t>
            </a:r>
            <a:r>
              <a:rPr lang="en-US" dirty="0"/>
              <a:t> Use your peer’s </a:t>
            </a:r>
            <a:r>
              <a:rPr lang="en-US" dirty="0" err="1"/>
              <a:t>VNet</a:t>
            </a:r>
            <a:r>
              <a:rPr lang="en-US" dirty="0"/>
              <a:t> gateway. The peer </a:t>
            </a:r>
            <a:r>
              <a:rPr lang="en-US" dirty="0" err="1"/>
              <a:t>VNet</a:t>
            </a:r>
            <a:r>
              <a:rPr lang="en-US" dirty="0"/>
              <a:t> must have a gateway configured and </a:t>
            </a:r>
            <a:r>
              <a:rPr lang="en-US" dirty="0" err="1"/>
              <a:t>AllowGatewayTransit</a:t>
            </a:r>
            <a:r>
              <a:rPr lang="en-US" dirty="0"/>
              <a:t> is selected. You cannot use this option if you have a gateway configured No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784BB-97CC-4D10-82F5-01D41AEBC900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240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en-Foli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"/>
          <p:cNvSpPr>
            <a:spLocks noGrp="1"/>
          </p:cNvSpPr>
          <p:nvPr>
            <p:ph type="body" sz="quarter" idx="13" hasCustomPrompt="1"/>
          </p:nvPr>
        </p:nvSpPr>
        <p:spPr>
          <a:xfrm>
            <a:off x="269240" y="1182955"/>
            <a:ext cx="11653523" cy="5029196"/>
          </a:xfrm>
          <a:noFill/>
        </p:spPr>
        <p:txBody>
          <a:bodyPr/>
          <a:lstStyle>
            <a:lvl1pPr marL="0" indent="0">
              <a:spcBef>
                <a:spcPts val="1172"/>
              </a:spcBef>
              <a:spcAft>
                <a:spcPts val="586"/>
              </a:spcAft>
              <a:buClr>
                <a:schemeClr val="accent3"/>
              </a:buClr>
              <a:buFont typeface="Wingdings" panose="05000000000000000000" pitchFamily="2" charset="2"/>
              <a:buNone/>
              <a:defRPr/>
            </a:lvl1pPr>
            <a:lvl2pPr marL="706583" indent="-359490">
              <a:lnSpc>
                <a:spcPct val="100000"/>
              </a:lnSpc>
              <a:spcBef>
                <a:spcPts val="586"/>
              </a:spcBef>
              <a:spcAft>
                <a:spcPts val="586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2pPr>
            <a:lvl3pPr>
              <a:spcBef>
                <a:spcPts val="0"/>
              </a:spcBef>
              <a:spcAft>
                <a:spcPts val="586"/>
              </a:spcAft>
              <a:defRPr/>
            </a:lvl3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71695" y="6562262"/>
            <a:ext cx="755737" cy="159213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  <p:grpSp>
        <p:nvGrpSpPr>
          <p:cNvPr id="7" name="Gruppieren 6"/>
          <p:cNvGrpSpPr/>
          <p:nvPr userDrawn="1"/>
        </p:nvGrpSpPr>
        <p:grpSpPr>
          <a:xfrm>
            <a:off x="0" y="6329233"/>
            <a:ext cx="12192000" cy="573156"/>
            <a:chOff x="0" y="5068125"/>
            <a:chExt cx="9717088" cy="458790"/>
          </a:xfrm>
        </p:grpSpPr>
        <p:sp>
          <p:nvSpPr>
            <p:cNvPr id="29" name="Rechteck 28"/>
            <p:cNvSpPr/>
            <p:nvPr/>
          </p:nvSpPr>
          <p:spPr bwMode="auto">
            <a:xfrm>
              <a:off x="0" y="5084835"/>
              <a:ext cx="9717088" cy="400161"/>
            </a:xfrm>
            <a:prstGeom prst="rect">
              <a:avLst/>
            </a:prstGeom>
            <a:solidFill>
              <a:srgbClr val="0078D7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16493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de-DE" sz="299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4" name="Grafik 3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585" y="5068125"/>
              <a:ext cx="1023611" cy="458790"/>
            </a:xfrm>
            <a:prstGeom prst="rect">
              <a:avLst/>
            </a:prstGeom>
          </p:spPr>
        </p:pic>
        <p:pic>
          <p:nvPicPr>
            <p:cNvPr id="5" name="Grafik 4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660"/>
            <a:stretch/>
          </p:blipFill>
          <p:spPr>
            <a:xfrm>
              <a:off x="8746331" y="5086350"/>
              <a:ext cx="970757" cy="400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0876777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0" y="6350101"/>
            <a:ext cx="12192000" cy="502356"/>
            <a:chOff x="0" y="5084825"/>
            <a:chExt cx="9717088" cy="402117"/>
          </a:xfrm>
        </p:grpSpPr>
        <p:sp>
          <p:nvSpPr>
            <p:cNvPr id="10" name="Rechteck 9"/>
            <p:cNvSpPr/>
            <p:nvPr/>
          </p:nvSpPr>
          <p:spPr bwMode="auto">
            <a:xfrm>
              <a:off x="0" y="5084825"/>
              <a:ext cx="9717088" cy="400160"/>
            </a:xfrm>
            <a:prstGeom prst="rect">
              <a:avLst/>
            </a:prstGeom>
            <a:solidFill>
              <a:srgbClr val="0078D7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16493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de-DE" sz="299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9" name="Grafik 8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660"/>
            <a:stretch/>
          </p:blipFill>
          <p:spPr>
            <a:xfrm>
              <a:off x="8746331" y="5086350"/>
              <a:ext cx="970757" cy="400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0601950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Stock_000012586763Large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" y="3"/>
            <a:ext cx="12188826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269239" y="291069"/>
            <a:ext cx="5378549" cy="5379312"/>
          </a:xfrm>
          <a:prstGeom prst="rect">
            <a:avLst/>
          </a:prstGeom>
          <a:solidFill>
            <a:srgbClr val="0078D7">
              <a:alpha val="91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8510" tIns="142809" rIns="178510" bIns="14280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0164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42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69242" y="1846259"/>
            <a:ext cx="5199269" cy="2031018"/>
          </a:xfrm>
          <a:prstGeom prst="rect">
            <a:avLst/>
          </a:prstGeom>
        </p:spPr>
        <p:txBody>
          <a:bodyPr lIns="146304" tIns="91440" rIns="146304" bIns="91440">
            <a:noAutofit/>
          </a:bodyPr>
          <a:lstStyle>
            <a:lvl1pPr algn="l">
              <a:defRPr sz="499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9305" y="3877277"/>
            <a:ext cx="5199207" cy="1034782"/>
          </a:xfrm>
          <a:prstGeom prst="rect">
            <a:avLst/>
          </a:prstGeom>
        </p:spPr>
        <p:txBody>
          <a:bodyPr lIns="182880" tIns="146304" rIns="182880" bIns="146304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49" baseline="0">
                <a:solidFill>
                  <a:schemeClr val="bg1"/>
                </a:solidFill>
                <a:latin typeface="+mj-lt"/>
              </a:defRPr>
            </a:lvl1pPr>
            <a:lvl2pPr marL="4462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2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387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85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313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775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238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700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Firma / Institution                            </a:t>
            </a:r>
            <a:r>
              <a:rPr lang="en-US" dirty="0" err="1"/>
              <a:t>Vorname</a:t>
            </a:r>
            <a:r>
              <a:rPr lang="en-US" dirty="0"/>
              <a:t> Name, </a:t>
            </a:r>
            <a:r>
              <a:rPr lang="en-US" dirty="0" err="1"/>
              <a:t>Titel</a:t>
            </a:r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007" y="4314154"/>
            <a:ext cx="2321783" cy="135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528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ed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269241" y="1183527"/>
            <a:ext cx="5349926" cy="23406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8510" tIns="142809" rIns="178510" bIns="14280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de-DE" sz="3498" dirty="0">
                <a:latin typeface="+mj-lt"/>
              </a:rPr>
              <a:t>Ihr persönliches Feedback ist uns wichtig!</a:t>
            </a:r>
          </a:p>
        </p:txBody>
      </p:sp>
      <p:sp>
        <p:nvSpPr>
          <p:cNvPr id="10" name="Rechteck 9"/>
          <p:cNvSpPr/>
          <p:nvPr userDrawn="1"/>
        </p:nvSpPr>
        <p:spPr>
          <a:xfrm>
            <a:off x="269120" y="3515123"/>
            <a:ext cx="5349926" cy="21562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8510" tIns="142809" rIns="178510" bIns="14280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de-DE" sz="2249" dirty="0"/>
              <a:t>Bitte geben Sie uns</a:t>
            </a:r>
            <a:br>
              <a:rPr lang="de-DE" sz="2249" dirty="0"/>
            </a:br>
            <a:r>
              <a:rPr lang="de-DE" sz="2249" dirty="0"/>
              <a:t>Ihr</a:t>
            </a:r>
            <a:r>
              <a:rPr lang="de-DE" sz="2249" baseline="0" dirty="0"/>
              <a:t> Feedback! </a:t>
            </a:r>
            <a:br>
              <a:rPr lang="de-DE" sz="2249" baseline="0" dirty="0"/>
            </a:br>
            <a:endParaRPr lang="de-DE" sz="2249" dirty="0"/>
          </a:p>
        </p:txBody>
      </p:sp>
      <p:sp>
        <p:nvSpPr>
          <p:cNvPr id="11" name="Textfeld 10"/>
          <p:cNvSpPr txBox="1"/>
          <p:nvPr userDrawn="1"/>
        </p:nvSpPr>
        <p:spPr>
          <a:xfrm>
            <a:off x="269241" y="181285"/>
            <a:ext cx="2364006" cy="892239"/>
          </a:xfrm>
          <a:prstGeom prst="rect">
            <a:avLst/>
          </a:prstGeom>
          <a:noFill/>
        </p:spPr>
        <p:txBody>
          <a:bodyPr wrap="square" lIns="179214" tIns="144073" rIns="179214" bIns="144073" rtlCol="0">
            <a:noAutofit/>
          </a:bodyPr>
          <a:lstStyle/>
          <a:p>
            <a:r>
              <a:rPr lang="de-DE" sz="3748" dirty="0">
                <a:solidFill>
                  <a:schemeClr val="accent1"/>
                </a:solidFill>
                <a:latin typeface="+mj-lt"/>
              </a:rPr>
              <a:t>Feedback</a:t>
            </a:r>
          </a:p>
        </p:txBody>
      </p:sp>
      <p:pic>
        <p:nvPicPr>
          <p:cNvPr id="8" name="Bild 7" descr="004_Canada_Group Access_Doug Elie_Seema Galish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161" b="-14161"/>
          <a:stretch/>
        </p:blipFill>
        <p:spPr>
          <a:xfrm flipH="1">
            <a:off x="5652819" y="1183524"/>
            <a:ext cx="6274269" cy="4487810"/>
          </a:xfrm>
          <a:prstGeom prst="rect">
            <a:avLst/>
          </a:prstGeom>
        </p:spPr>
      </p:pic>
      <p:sp>
        <p:nvSpPr>
          <p:cNvPr id="22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0" y="6329229"/>
            <a:ext cx="12192000" cy="573156"/>
            <a:chOff x="0" y="5068125"/>
            <a:chExt cx="9717088" cy="458790"/>
          </a:xfrm>
        </p:grpSpPr>
        <p:sp>
          <p:nvSpPr>
            <p:cNvPr id="16" name="Rechteck 15"/>
            <p:cNvSpPr/>
            <p:nvPr/>
          </p:nvSpPr>
          <p:spPr bwMode="auto">
            <a:xfrm>
              <a:off x="0" y="5084825"/>
              <a:ext cx="9717088" cy="400160"/>
            </a:xfrm>
            <a:prstGeom prst="rect">
              <a:avLst/>
            </a:prstGeom>
            <a:solidFill>
              <a:srgbClr val="0078D7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16493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de-DE" sz="299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4" name="Grafik 13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585" y="5068125"/>
              <a:ext cx="1023611" cy="458790"/>
            </a:xfrm>
            <a:prstGeom prst="rect">
              <a:avLst/>
            </a:prstGeom>
          </p:spPr>
        </p:pic>
      </p:grpSp>
      <p:sp>
        <p:nvSpPr>
          <p:cNvPr id="4" name="Rechteck 3"/>
          <p:cNvSpPr/>
          <p:nvPr userDrawn="1"/>
        </p:nvSpPr>
        <p:spPr>
          <a:xfrm>
            <a:off x="5652697" y="4605054"/>
            <a:ext cx="6269961" cy="1066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795" dirty="0"/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302" y="4382370"/>
            <a:ext cx="2242358" cy="130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54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logo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40" y="6171617"/>
            <a:ext cx="11721392" cy="39350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8510" tIns="142809" rIns="178510" bIns="142809" numCol="1" anchor="t" anchorCtr="0" compatLnSpc="1">
            <a:prstTxWarp prst="textNoShape">
              <a:avLst/>
            </a:prstTxWarp>
            <a:spAutoFit/>
          </a:bodyPr>
          <a:lstStyle/>
          <a:p>
            <a:pPr defTabSz="909988" eaLnBrk="0" hangingPunct="0"/>
            <a:r>
              <a:rPr lang="en-US" sz="683" dirty="0">
                <a:solidFill>
                  <a:schemeClr val="bg1"/>
                </a:soli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3" y="3083653"/>
            <a:ext cx="3223861" cy="690695"/>
          </a:xfrm>
          <a:prstGeom prst="rect">
            <a:avLst/>
          </a:prstGeom>
        </p:spPr>
      </p:pic>
      <p:sp>
        <p:nvSpPr>
          <p:cNvPr id="4" name="Rechteck 3"/>
          <p:cNvSpPr/>
          <p:nvPr userDrawn="1"/>
        </p:nvSpPr>
        <p:spPr>
          <a:xfrm>
            <a:off x="11598872" y="6565201"/>
            <a:ext cx="391759" cy="163457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795"/>
          </a:p>
        </p:txBody>
      </p:sp>
    </p:spTree>
    <p:extLst>
      <p:ext uri="{BB962C8B-B14F-4D97-AF65-F5344CB8AC3E}">
        <p14:creationId xmlns:p14="http://schemas.microsoft.com/office/powerpoint/2010/main" val="194776237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1" y="1189178"/>
            <a:ext cx="11655840" cy="2050989"/>
          </a:xfrm>
        </p:spPr>
        <p:txBody>
          <a:bodyPr/>
          <a:lstStyle>
            <a:lvl1pPr marL="0" indent="0">
              <a:buNone/>
              <a:defRPr/>
            </a:lvl1pPr>
            <a:lvl2pPr marL="27893" indent="0">
              <a:buNone/>
              <a:defRPr sz="1953"/>
            </a:lvl2pPr>
            <a:lvl3pPr marL="218500" indent="0">
              <a:buNone/>
              <a:defRPr sz="1953"/>
            </a:lvl3pPr>
            <a:lvl4pPr marL="464892" indent="0">
              <a:buNone/>
              <a:defRPr sz="1758"/>
            </a:lvl4pPr>
            <a:lvl5pPr marL="722134" indent="0">
              <a:buNone/>
              <a:defRPr sz="1758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02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 Light" charset="0"/>
                <a:cs typeface="Segoe UI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37091607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1" y="6474575"/>
            <a:ext cx="1157499" cy="248096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4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5487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9821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0" y="1189176"/>
            <a:ext cx="11655840" cy="2094277"/>
          </a:xfrm>
        </p:spPr>
        <p:txBody>
          <a:bodyPr>
            <a:spAutoFit/>
          </a:bodyPr>
          <a:lstStyle>
            <a:lvl1pPr marL="0" indent="0">
              <a:buNone/>
              <a:defRPr>
                <a:gradFill>
                  <a:gsLst>
                    <a:gs pos="2920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  <a:lvl2pPr marL="28012" indent="0">
              <a:buNone/>
              <a:defRPr sz="1961"/>
            </a:lvl2pPr>
            <a:lvl3pPr marL="219428" indent="0">
              <a:buNone/>
              <a:defRPr sz="1961"/>
            </a:lvl3pPr>
            <a:lvl4pPr marL="466868" indent="0">
              <a:buNone/>
              <a:defRPr sz="1765"/>
            </a:lvl4pPr>
            <a:lvl5pPr marL="725201" indent="0">
              <a:buNone/>
              <a:defRPr sz="176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endParaRPr lang="de-DE">
              <a:gradFill>
                <a:gsLst>
                  <a:gs pos="2917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75FAD755-3BD0-2447-A9DF-109DAABEFD99}" type="slidenum">
              <a:rPr lang="de-DE" smtClean="0">
                <a:gradFill>
                  <a:gsLst>
                    <a:gs pos="2917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pPr>
                <a:defRPr/>
              </a:pPr>
              <a:t>‹Nr.›</a:t>
            </a:fld>
            <a:endParaRPr lang="de-DE" dirty="0">
              <a:gradFill>
                <a:gsLst>
                  <a:gs pos="2917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566328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Walki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57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00000">
                  <a:alpha val="0"/>
                </a:srgbClr>
              </a:gs>
              <a:gs pos="75000">
                <a:srgbClr val="000000">
                  <a:alpha val="50000"/>
                </a:srgbClr>
              </a:gs>
            </a:gsLst>
            <a:lin ang="1350000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4" y="6119147"/>
            <a:ext cx="1253377" cy="2687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81159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643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sten-Foli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"/>
          <p:cNvSpPr>
            <a:spLocks noGrp="1"/>
          </p:cNvSpPr>
          <p:nvPr>
            <p:ph type="body" sz="quarter" idx="13" hasCustomPrompt="1"/>
          </p:nvPr>
        </p:nvSpPr>
        <p:spPr>
          <a:xfrm>
            <a:off x="269240" y="1182951"/>
            <a:ext cx="11653523" cy="5034467"/>
          </a:xfrm>
          <a:noFill/>
        </p:spPr>
        <p:txBody>
          <a:bodyPr/>
          <a:lstStyle>
            <a:lvl1pPr marL="0" indent="0">
              <a:spcBef>
                <a:spcPts val="1172"/>
              </a:spcBef>
              <a:spcAft>
                <a:spcPts val="586"/>
              </a:spcAft>
              <a:buClr>
                <a:schemeClr val="accent3"/>
              </a:buClr>
              <a:buFont typeface="Wingdings" panose="05000000000000000000" pitchFamily="2" charset="2"/>
              <a:buNone/>
              <a:defRPr/>
            </a:lvl1pPr>
            <a:lvl2pPr marL="706583" indent="-359490">
              <a:lnSpc>
                <a:spcPct val="100000"/>
              </a:lnSpc>
              <a:spcBef>
                <a:spcPts val="586"/>
              </a:spcBef>
              <a:spcAft>
                <a:spcPts val="586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2pPr>
            <a:lvl3pPr>
              <a:spcBef>
                <a:spcPts val="0"/>
              </a:spcBef>
              <a:spcAft>
                <a:spcPts val="586"/>
              </a:spcAft>
              <a:defRPr/>
            </a:lvl3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0" y="6350106"/>
            <a:ext cx="12192000" cy="502343"/>
            <a:chOff x="0" y="5084835"/>
            <a:chExt cx="9717088" cy="402107"/>
          </a:xfrm>
        </p:grpSpPr>
        <p:sp>
          <p:nvSpPr>
            <p:cNvPr id="12" name="Rechteck 11"/>
            <p:cNvSpPr/>
            <p:nvPr/>
          </p:nvSpPr>
          <p:spPr bwMode="auto">
            <a:xfrm>
              <a:off x="0" y="5084835"/>
              <a:ext cx="9717088" cy="400161"/>
            </a:xfrm>
            <a:prstGeom prst="rect">
              <a:avLst/>
            </a:prstGeom>
            <a:solidFill>
              <a:srgbClr val="0078D7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16493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de-DE" sz="299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" name="Grafik 10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660"/>
            <a:stretch/>
          </p:blipFill>
          <p:spPr>
            <a:xfrm>
              <a:off x="8746331" y="5086350"/>
              <a:ext cx="970757" cy="400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5028916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5801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006419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8D7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908" y="1182952"/>
            <a:ext cx="11653523" cy="5034468"/>
          </a:xfrm>
        </p:spPr>
        <p:txBody>
          <a:bodyPr/>
          <a:lstStyle>
            <a:lvl1pPr marL="0" indent="0">
              <a:buNone/>
              <a:defRPr/>
            </a:lvl1pPr>
            <a:lvl2pPr marL="789840" indent="-334697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2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0" y="6350106"/>
            <a:ext cx="12192000" cy="502343"/>
            <a:chOff x="0" y="5084835"/>
            <a:chExt cx="9717088" cy="402107"/>
          </a:xfrm>
        </p:grpSpPr>
        <p:sp>
          <p:nvSpPr>
            <p:cNvPr id="12" name="Rechteck 11"/>
            <p:cNvSpPr/>
            <p:nvPr/>
          </p:nvSpPr>
          <p:spPr bwMode="auto">
            <a:xfrm>
              <a:off x="0" y="5084835"/>
              <a:ext cx="9717088" cy="400161"/>
            </a:xfrm>
            <a:prstGeom prst="rect">
              <a:avLst/>
            </a:prstGeom>
            <a:solidFill>
              <a:srgbClr val="0078D7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16493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de-DE" sz="299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" name="Grafik 10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660"/>
            <a:stretch/>
          </p:blipFill>
          <p:spPr>
            <a:xfrm>
              <a:off x="8746331" y="5086350"/>
              <a:ext cx="970757" cy="400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8171484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pos="13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ie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8D7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  <p:grpSp>
        <p:nvGrpSpPr>
          <p:cNvPr id="7" name="Gruppieren 6"/>
          <p:cNvGrpSpPr/>
          <p:nvPr userDrawn="1"/>
        </p:nvGrpSpPr>
        <p:grpSpPr>
          <a:xfrm>
            <a:off x="0" y="6350106"/>
            <a:ext cx="12192000" cy="502343"/>
            <a:chOff x="0" y="5084835"/>
            <a:chExt cx="9717088" cy="402107"/>
          </a:xfrm>
        </p:grpSpPr>
        <p:sp>
          <p:nvSpPr>
            <p:cNvPr id="11" name="Rechteck 10"/>
            <p:cNvSpPr/>
            <p:nvPr/>
          </p:nvSpPr>
          <p:spPr bwMode="auto">
            <a:xfrm>
              <a:off x="0" y="5084835"/>
              <a:ext cx="9717088" cy="400161"/>
            </a:xfrm>
            <a:prstGeom prst="rect">
              <a:avLst/>
            </a:prstGeom>
            <a:solidFill>
              <a:srgbClr val="0078D7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16493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de-DE" sz="299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" name="Grafik 9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660"/>
            <a:stretch/>
          </p:blipFill>
          <p:spPr>
            <a:xfrm>
              <a:off x="8746331" y="5086350"/>
              <a:ext cx="970757" cy="400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936459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/>
          <p:cNvSpPr/>
          <p:nvPr userDrawn="1"/>
        </p:nvSpPr>
        <p:spPr bwMode="auto">
          <a:xfrm>
            <a:off x="2953845" y="2079505"/>
            <a:ext cx="8973587" cy="2689655"/>
          </a:xfrm>
          <a:prstGeom prst="rect">
            <a:avLst/>
          </a:prstGeom>
          <a:solidFill>
            <a:srgbClr val="0078D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8510" tIns="142809" rIns="178510" bIns="14280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016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68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63185" y="2079504"/>
            <a:ext cx="8964248" cy="896552"/>
          </a:xfrm>
        </p:spPr>
        <p:txBody>
          <a:bodyPr wrap="square" lIns="182880" tIns="182880" rIns="182880" bIns="0" anchor="b" anchorCtr="0">
            <a:normAutofit/>
          </a:bodyPr>
          <a:lstStyle>
            <a:lvl1pPr>
              <a:defRPr sz="3748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3185" y="2976058"/>
            <a:ext cx="8964248" cy="1793104"/>
          </a:xfrm>
        </p:spPr>
        <p:txBody>
          <a:bodyPr>
            <a:normAutofit/>
          </a:bodyPr>
          <a:lstStyle>
            <a:lvl1pPr marL="0" indent="0">
              <a:buNone/>
              <a:defRPr sz="2249">
                <a:solidFill>
                  <a:schemeClr val="bg1"/>
                </a:solidFill>
              </a:defRPr>
            </a:lvl1pPr>
            <a:lvl2pPr marL="455144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2pPr>
            <a:lvl3pPr marL="910287" indent="0">
              <a:buNone/>
              <a:defRPr sz="1791">
                <a:solidFill>
                  <a:schemeClr val="tx1">
                    <a:tint val="75000"/>
                  </a:schemeClr>
                </a:solidFill>
              </a:defRPr>
            </a:lvl3pPr>
            <a:lvl4pPr marL="1365431" indent="0">
              <a:buNone/>
              <a:defRPr sz="1593">
                <a:solidFill>
                  <a:schemeClr val="tx1">
                    <a:tint val="75000"/>
                  </a:schemeClr>
                </a:solidFill>
              </a:defRPr>
            </a:lvl4pPr>
            <a:lvl5pPr marL="1820574" indent="0">
              <a:buNone/>
              <a:defRPr sz="1593">
                <a:solidFill>
                  <a:schemeClr val="tx1">
                    <a:tint val="75000"/>
                  </a:schemeClr>
                </a:solidFill>
              </a:defRPr>
            </a:lvl5pPr>
            <a:lvl6pPr marL="2275717" indent="0">
              <a:buNone/>
              <a:defRPr sz="1593">
                <a:solidFill>
                  <a:schemeClr val="tx1">
                    <a:tint val="75000"/>
                  </a:schemeClr>
                </a:solidFill>
              </a:defRPr>
            </a:lvl6pPr>
            <a:lvl7pPr marL="2730861" indent="0">
              <a:buNone/>
              <a:defRPr sz="1593">
                <a:solidFill>
                  <a:schemeClr val="tx1">
                    <a:tint val="75000"/>
                  </a:schemeClr>
                </a:solidFill>
              </a:defRPr>
            </a:lvl7pPr>
            <a:lvl8pPr marL="3186005" indent="0">
              <a:buNone/>
              <a:defRPr sz="1593">
                <a:solidFill>
                  <a:schemeClr val="tx1">
                    <a:tint val="75000"/>
                  </a:schemeClr>
                </a:solidFill>
              </a:defRPr>
            </a:lvl8pPr>
            <a:lvl9pPr marL="3641149" indent="0">
              <a:buNone/>
              <a:defRPr sz="15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3" hasCustomPrompt="1"/>
          </p:nvPr>
        </p:nvSpPr>
        <p:spPr>
          <a:xfrm>
            <a:off x="273908" y="2079503"/>
            <a:ext cx="2689275" cy="2689656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Bild (quadratisch)einfügen</a:t>
            </a: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0" y="6350106"/>
            <a:ext cx="12192000" cy="502343"/>
            <a:chOff x="0" y="5084835"/>
            <a:chExt cx="9717088" cy="402107"/>
          </a:xfrm>
        </p:grpSpPr>
        <p:sp>
          <p:nvSpPr>
            <p:cNvPr id="15" name="Rechteck 14"/>
            <p:cNvSpPr/>
            <p:nvPr/>
          </p:nvSpPr>
          <p:spPr bwMode="auto">
            <a:xfrm>
              <a:off x="0" y="5084835"/>
              <a:ext cx="9717088" cy="400161"/>
            </a:xfrm>
            <a:prstGeom prst="rect">
              <a:avLst/>
            </a:prstGeom>
            <a:solidFill>
              <a:srgbClr val="0078D7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16493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de-DE" sz="299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4" name="Grafik 13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660"/>
            <a:stretch/>
          </p:blipFill>
          <p:spPr>
            <a:xfrm>
              <a:off x="8746331" y="5086350"/>
              <a:ext cx="970757" cy="400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22803"/>
      </p:ext>
    </p:extLst>
  </p:cSld>
  <p:clrMapOvr>
    <a:masterClrMapping/>
  </p:clrMapOvr>
  <p:transition spd="slow">
    <p:push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599" cy="4391793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599" cy="4391793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  <p:grpSp>
        <p:nvGrpSpPr>
          <p:cNvPr id="9" name="Gruppieren 8"/>
          <p:cNvGrpSpPr/>
          <p:nvPr userDrawn="1"/>
        </p:nvGrpSpPr>
        <p:grpSpPr>
          <a:xfrm>
            <a:off x="0" y="6350106"/>
            <a:ext cx="12192000" cy="502343"/>
            <a:chOff x="0" y="5084835"/>
            <a:chExt cx="9717088" cy="402107"/>
          </a:xfrm>
        </p:grpSpPr>
        <p:sp>
          <p:nvSpPr>
            <p:cNvPr id="13" name="Rechteck 12"/>
            <p:cNvSpPr/>
            <p:nvPr/>
          </p:nvSpPr>
          <p:spPr bwMode="auto">
            <a:xfrm>
              <a:off x="0" y="5084835"/>
              <a:ext cx="9717088" cy="400161"/>
            </a:xfrm>
            <a:prstGeom prst="rect">
              <a:avLst/>
            </a:prstGeom>
            <a:solidFill>
              <a:srgbClr val="0078D7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16493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de-DE" sz="299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2" name="Grafik 11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660"/>
            <a:stretch/>
          </p:blipFill>
          <p:spPr>
            <a:xfrm>
              <a:off x="8746331" y="5086350"/>
              <a:ext cx="970757" cy="400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8605539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_mit_Fu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0" y="6350106"/>
            <a:ext cx="12192000" cy="502343"/>
            <a:chOff x="0" y="5084835"/>
            <a:chExt cx="9717088" cy="402107"/>
          </a:xfrm>
        </p:grpSpPr>
        <p:sp>
          <p:nvSpPr>
            <p:cNvPr id="10" name="Rechteck 9"/>
            <p:cNvSpPr/>
            <p:nvPr/>
          </p:nvSpPr>
          <p:spPr bwMode="auto">
            <a:xfrm>
              <a:off x="0" y="5084835"/>
              <a:ext cx="9717088" cy="400161"/>
            </a:xfrm>
            <a:prstGeom prst="rect">
              <a:avLst/>
            </a:prstGeom>
            <a:solidFill>
              <a:srgbClr val="0078D7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16493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de-DE" sz="299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9" name="Grafik 8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660"/>
            <a:stretch/>
          </p:blipFill>
          <p:spPr>
            <a:xfrm>
              <a:off x="8746331" y="5086350"/>
              <a:ext cx="970757" cy="400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7462502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0" y="6350106"/>
            <a:ext cx="12192000" cy="502343"/>
            <a:chOff x="0" y="5084835"/>
            <a:chExt cx="9717088" cy="402107"/>
          </a:xfrm>
        </p:grpSpPr>
        <p:sp>
          <p:nvSpPr>
            <p:cNvPr id="10" name="Rechteck 9"/>
            <p:cNvSpPr/>
            <p:nvPr/>
          </p:nvSpPr>
          <p:spPr bwMode="auto">
            <a:xfrm>
              <a:off x="0" y="5084835"/>
              <a:ext cx="9717088" cy="400161"/>
            </a:xfrm>
            <a:prstGeom prst="rect">
              <a:avLst/>
            </a:prstGeom>
            <a:solidFill>
              <a:srgbClr val="0078D7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16493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de-DE" sz="2998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9" name="Grafik 8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660"/>
            <a:stretch/>
          </p:blipFill>
          <p:spPr>
            <a:xfrm>
              <a:off x="8746331" y="5086350"/>
              <a:ext cx="970757" cy="400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181558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 userDrawn="1"/>
        </p:nvSpPr>
        <p:spPr>
          <a:xfrm>
            <a:off x="0" y="3"/>
            <a:ext cx="12192000" cy="6386136"/>
          </a:xfrm>
          <a:prstGeom prst="rect">
            <a:avLst/>
          </a:prstGeom>
          <a:solidFill>
            <a:srgbClr val="0078D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795"/>
          </a:p>
        </p:txBody>
      </p:sp>
      <p:sp>
        <p:nvSpPr>
          <p:cNvPr id="6" name="Textplatzhalter"/>
          <p:cNvSpPr>
            <a:spLocks noGrp="1"/>
          </p:cNvSpPr>
          <p:nvPr>
            <p:ph type="body" sz="quarter" idx="13" hasCustomPrompt="1"/>
          </p:nvPr>
        </p:nvSpPr>
        <p:spPr>
          <a:xfrm>
            <a:off x="274875" y="1178217"/>
            <a:ext cx="11652557" cy="5039203"/>
          </a:xfrm>
          <a:solidFill>
            <a:schemeClr val="bg1"/>
          </a:solidFill>
        </p:spPr>
        <p:txBody>
          <a:bodyPr/>
          <a:lstStyle>
            <a:lvl1pPr marL="0" indent="0">
              <a:buClr>
                <a:schemeClr val="accent3"/>
              </a:buClr>
              <a:buFont typeface="Wingdings" panose="05000000000000000000" pitchFamily="2" charset="2"/>
              <a:buNone/>
              <a:defRPr/>
            </a:lvl1pPr>
            <a:lvl2pPr marL="706583" indent="-35949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2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7" name="Textfeld 6"/>
          <p:cNvSpPr txBox="1"/>
          <p:nvPr userDrawn="1"/>
        </p:nvSpPr>
        <p:spPr>
          <a:xfrm>
            <a:off x="299168" y="181285"/>
            <a:ext cx="8964248" cy="892239"/>
          </a:xfrm>
          <a:prstGeom prst="rect">
            <a:avLst/>
          </a:prstGeom>
          <a:noFill/>
        </p:spPr>
        <p:txBody>
          <a:bodyPr wrap="square" lIns="179214" tIns="144073" rIns="179214" bIns="144073" rtlCol="0">
            <a:noAutofit/>
          </a:bodyPr>
          <a:lstStyle/>
          <a:p>
            <a:r>
              <a:rPr lang="de-DE" sz="3748" dirty="0">
                <a:solidFill>
                  <a:schemeClr val="bg1"/>
                </a:solidFill>
                <a:latin typeface="+mj-lt"/>
              </a:rPr>
              <a:t>Agenda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  <p:sp>
        <p:nvSpPr>
          <p:cNvPr id="17" name="Rechteck 16"/>
          <p:cNvSpPr/>
          <p:nvPr userDrawn="1"/>
        </p:nvSpPr>
        <p:spPr bwMode="auto">
          <a:xfrm>
            <a:off x="0" y="6350089"/>
            <a:ext cx="12192000" cy="499910"/>
          </a:xfrm>
          <a:prstGeom prst="rect">
            <a:avLst/>
          </a:prstGeom>
          <a:solidFill>
            <a:srgbClr val="0078D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6493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299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3996" y="-267926"/>
            <a:ext cx="2498004" cy="145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170439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3908" y="286401"/>
            <a:ext cx="9860673" cy="896552"/>
          </a:xfrm>
          <a:prstGeom prst="rect">
            <a:avLst/>
          </a:prstGeom>
        </p:spPr>
        <p:txBody>
          <a:bodyPr vert="horz" wrap="square" lIns="182880" tIns="146304" rIns="182880" bIns="146304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3908" y="1182952"/>
            <a:ext cx="11653523" cy="5034468"/>
          </a:xfrm>
          <a:prstGeom prst="rect">
            <a:avLst/>
          </a:prstGeom>
        </p:spPr>
        <p:txBody>
          <a:bodyPr vert="horz" lIns="182880" tIns="146304" rIns="182880" bIns="146304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12952" y="2992464"/>
            <a:ext cx="6866261" cy="881340"/>
          </a:xfrm>
          <a:prstGeom prst="rect">
            <a:avLst/>
          </a:prstGeom>
        </p:spPr>
      </p:pic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11166921" y="6538464"/>
            <a:ext cx="755737" cy="159213"/>
          </a:xfrm>
          <a:prstGeom prst="rect">
            <a:avLst/>
          </a:prstGeom>
        </p:spPr>
        <p:txBody>
          <a:bodyPr vert="horz" lIns="114234" tIns="57117" rIns="0" bIns="57117" rtlCol="0" anchor="ctr"/>
          <a:lstStyle>
            <a:defPPr>
              <a:defRPr lang="de-DE"/>
            </a:defPPr>
            <a:lvl1pPr marL="0" algn="r" defTabSz="729828" rtl="0" eaLnBrk="1" latinLnBrk="0" hangingPunct="1">
              <a:defRPr sz="9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64914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9828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474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59657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4571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9485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54399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9313" algn="l" defTabSz="729828" rtl="0" eaLnBrk="1" latinLnBrk="0" hangingPunct="1">
              <a:defRPr sz="143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z="1194" smtClean="0"/>
              <a:pPr/>
              <a:t>‹Nr.›</a:t>
            </a:fld>
            <a:endParaRPr lang="en-US" sz="1194" dirty="0"/>
          </a:p>
        </p:txBody>
      </p:sp>
    </p:spTree>
    <p:extLst>
      <p:ext uri="{BB962C8B-B14F-4D97-AF65-F5344CB8AC3E}">
        <p14:creationId xmlns:p14="http://schemas.microsoft.com/office/powerpoint/2010/main" val="727015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</p:sldLayoutIdLst>
  <p:hf sldNum="0" hdr="0" ftr="0" dt="0"/>
  <p:txStyles>
    <p:titleStyle>
      <a:lvl1pPr algn="l" defTabSz="910287" rtl="0" eaLnBrk="1" latinLnBrk="0" hangingPunct="1">
        <a:lnSpc>
          <a:spcPct val="90000"/>
        </a:lnSpc>
        <a:spcBef>
          <a:spcPct val="0"/>
        </a:spcBef>
        <a:buNone/>
        <a:defRPr sz="3748" kern="1200">
          <a:solidFill>
            <a:schemeClr val="tx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7571" indent="-227571" algn="l" defTabSz="910287" rtl="0" eaLnBrk="1" latinLnBrk="0" hangingPunct="1">
        <a:lnSpc>
          <a:spcPct val="90000"/>
        </a:lnSpc>
        <a:spcBef>
          <a:spcPts val="996"/>
        </a:spcBef>
        <a:buFont typeface="Wingdings" panose="05000000000000000000" pitchFamily="2" charset="2"/>
        <a:buChar char="§"/>
        <a:defRPr sz="3498" kern="1200">
          <a:solidFill>
            <a:schemeClr val="tx1"/>
          </a:solidFill>
          <a:latin typeface="+mj-lt"/>
          <a:ea typeface="+mn-ea"/>
          <a:cs typeface="+mn-cs"/>
        </a:defRPr>
      </a:lvl1pPr>
      <a:lvl2pPr marL="455144" indent="0" algn="l" defTabSz="910287" rtl="0" eaLnBrk="1" latinLnBrk="0" hangingPunct="1">
        <a:lnSpc>
          <a:spcPct val="90000"/>
        </a:lnSpc>
        <a:spcBef>
          <a:spcPts val="497"/>
        </a:spcBef>
        <a:buFont typeface="Arial" panose="020B0604020202020204" pitchFamily="34" charset="0"/>
        <a:buNone/>
        <a:defRPr sz="2249" kern="1200">
          <a:solidFill>
            <a:schemeClr val="tx1"/>
          </a:solidFill>
          <a:latin typeface="+mn-lt"/>
          <a:ea typeface="+mn-ea"/>
          <a:cs typeface="+mn-cs"/>
        </a:defRPr>
      </a:lvl2pPr>
      <a:lvl3pPr marL="1244985" indent="-334697" algn="l" defTabSz="910287" rtl="0" eaLnBrk="1" latinLnBrk="0" hangingPunct="1">
        <a:lnSpc>
          <a:spcPct val="90000"/>
        </a:lnSpc>
        <a:spcBef>
          <a:spcPts val="497"/>
        </a:spcBef>
        <a:buFont typeface="Wingdings" panose="05000000000000000000" pitchFamily="2" charset="2"/>
        <a:buChar char="§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365431" indent="0" algn="l" defTabSz="910287" rtl="0" eaLnBrk="1" latinLnBrk="0" hangingPunct="1">
        <a:lnSpc>
          <a:spcPct val="90000"/>
        </a:lnSpc>
        <a:spcBef>
          <a:spcPts val="497"/>
        </a:spcBef>
        <a:buFont typeface="Arial" panose="020B0604020202020204" pitchFamily="34" charset="0"/>
        <a:buNone/>
        <a:defRPr sz="1749" kern="1200">
          <a:solidFill>
            <a:schemeClr val="tx1"/>
          </a:solidFill>
          <a:latin typeface="+mn-lt"/>
          <a:ea typeface="+mn-ea"/>
          <a:cs typeface="+mn-cs"/>
        </a:defRPr>
      </a:lvl4pPr>
      <a:lvl5pPr marL="1820574" indent="0" algn="l" defTabSz="910287" rtl="0" eaLnBrk="1" latinLnBrk="0" hangingPunct="1">
        <a:lnSpc>
          <a:spcPct val="90000"/>
        </a:lnSpc>
        <a:spcBef>
          <a:spcPts val="497"/>
        </a:spcBef>
        <a:buFont typeface="Arial" panose="020B0604020202020204" pitchFamily="34" charset="0"/>
        <a:buNone/>
        <a:defRPr sz="1624" kern="1200">
          <a:solidFill>
            <a:schemeClr val="tx1"/>
          </a:solidFill>
          <a:latin typeface="+mn-lt"/>
          <a:ea typeface="+mn-ea"/>
          <a:cs typeface="+mn-cs"/>
        </a:defRPr>
      </a:lvl5pPr>
      <a:lvl6pPr marL="2503290" indent="-227571" algn="l" defTabSz="910287" rtl="0" eaLnBrk="1" latinLnBrk="0" hangingPunct="1">
        <a:lnSpc>
          <a:spcPct val="90000"/>
        </a:lnSpc>
        <a:spcBef>
          <a:spcPts val="497"/>
        </a:spcBef>
        <a:buFont typeface="Arial" panose="020B0604020202020204" pitchFamily="34" charset="0"/>
        <a:buChar char="•"/>
        <a:defRPr sz="1791" kern="1200">
          <a:solidFill>
            <a:schemeClr val="tx1"/>
          </a:solidFill>
          <a:latin typeface="+mn-lt"/>
          <a:ea typeface="+mn-ea"/>
          <a:cs typeface="+mn-cs"/>
        </a:defRPr>
      </a:lvl6pPr>
      <a:lvl7pPr marL="2958434" indent="-227571" algn="l" defTabSz="910287" rtl="0" eaLnBrk="1" latinLnBrk="0" hangingPunct="1">
        <a:lnSpc>
          <a:spcPct val="90000"/>
        </a:lnSpc>
        <a:spcBef>
          <a:spcPts val="497"/>
        </a:spcBef>
        <a:buFont typeface="Arial" panose="020B0604020202020204" pitchFamily="34" charset="0"/>
        <a:buChar char="•"/>
        <a:defRPr sz="1791" kern="1200">
          <a:solidFill>
            <a:schemeClr val="tx1"/>
          </a:solidFill>
          <a:latin typeface="+mn-lt"/>
          <a:ea typeface="+mn-ea"/>
          <a:cs typeface="+mn-cs"/>
        </a:defRPr>
      </a:lvl7pPr>
      <a:lvl8pPr marL="3413576" indent="-227571" algn="l" defTabSz="910287" rtl="0" eaLnBrk="1" latinLnBrk="0" hangingPunct="1">
        <a:lnSpc>
          <a:spcPct val="90000"/>
        </a:lnSpc>
        <a:spcBef>
          <a:spcPts val="497"/>
        </a:spcBef>
        <a:buFont typeface="Arial" panose="020B0604020202020204" pitchFamily="34" charset="0"/>
        <a:buChar char="•"/>
        <a:defRPr sz="1791" kern="1200">
          <a:solidFill>
            <a:schemeClr val="tx1"/>
          </a:solidFill>
          <a:latin typeface="+mn-lt"/>
          <a:ea typeface="+mn-ea"/>
          <a:cs typeface="+mn-cs"/>
        </a:defRPr>
      </a:lvl8pPr>
      <a:lvl9pPr marL="3868720" indent="-227571" algn="l" defTabSz="910287" rtl="0" eaLnBrk="1" latinLnBrk="0" hangingPunct="1">
        <a:lnSpc>
          <a:spcPct val="90000"/>
        </a:lnSpc>
        <a:spcBef>
          <a:spcPts val="497"/>
        </a:spcBef>
        <a:buFont typeface="Arial" panose="020B0604020202020204" pitchFamily="34" charset="0"/>
        <a:buChar char="•"/>
        <a:defRPr sz="179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0287" rtl="0" eaLnBrk="1" latinLnBrk="0" hangingPunct="1">
        <a:defRPr sz="1791" kern="1200">
          <a:solidFill>
            <a:schemeClr val="tx1"/>
          </a:solidFill>
          <a:latin typeface="+mn-lt"/>
          <a:ea typeface="+mn-ea"/>
          <a:cs typeface="+mn-cs"/>
        </a:defRPr>
      </a:lvl1pPr>
      <a:lvl2pPr marL="455144" algn="l" defTabSz="910287" rtl="0" eaLnBrk="1" latinLnBrk="0" hangingPunct="1">
        <a:defRPr sz="1791" kern="1200">
          <a:solidFill>
            <a:schemeClr val="tx1"/>
          </a:solidFill>
          <a:latin typeface="+mn-lt"/>
          <a:ea typeface="+mn-ea"/>
          <a:cs typeface="+mn-cs"/>
        </a:defRPr>
      </a:lvl2pPr>
      <a:lvl3pPr marL="910287" algn="l" defTabSz="910287" rtl="0" eaLnBrk="1" latinLnBrk="0" hangingPunct="1">
        <a:defRPr sz="1791" kern="1200">
          <a:solidFill>
            <a:schemeClr val="tx1"/>
          </a:solidFill>
          <a:latin typeface="+mn-lt"/>
          <a:ea typeface="+mn-ea"/>
          <a:cs typeface="+mn-cs"/>
        </a:defRPr>
      </a:lvl3pPr>
      <a:lvl4pPr marL="1365431" algn="l" defTabSz="910287" rtl="0" eaLnBrk="1" latinLnBrk="0" hangingPunct="1">
        <a:defRPr sz="1791" kern="1200">
          <a:solidFill>
            <a:schemeClr val="tx1"/>
          </a:solidFill>
          <a:latin typeface="+mn-lt"/>
          <a:ea typeface="+mn-ea"/>
          <a:cs typeface="+mn-cs"/>
        </a:defRPr>
      </a:lvl4pPr>
      <a:lvl5pPr marL="1820574" algn="l" defTabSz="910287" rtl="0" eaLnBrk="1" latinLnBrk="0" hangingPunct="1">
        <a:defRPr sz="1791" kern="1200">
          <a:solidFill>
            <a:schemeClr val="tx1"/>
          </a:solidFill>
          <a:latin typeface="+mn-lt"/>
          <a:ea typeface="+mn-ea"/>
          <a:cs typeface="+mn-cs"/>
        </a:defRPr>
      </a:lvl5pPr>
      <a:lvl6pPr marL="2275717" algn="l" defTabSz="910287" rtl="0" eaLnBrk="1" latinLnBrk="0" hangingPunct="1">
        <a:defRPr sz="1791" kern="1200">
          <a:solidFill>
            <a:schemeClr val="tx1"/>
          </a:solidFill>
          <a:latin typeface="+mn-lt"/>
          <a:ea typeface="+mn-ea"/>
          <a:cs typeface="+mn-cs"/>
        </a:defRPr>
      </a:lvl6pPr>
      <a:lvl7pPr marL="2730861" algn="l" defTabSz="910287" rtl="0" eaLnBrk="1" latinLnBrk="0" hangingPunct="1">
        <a:defRPr sz="1791" kern="1200">
          <a:solidFill>
            <a:schemeClr val="tx1"/>
          </a:solidFill>
          <a:latin typeface="+mn-lt"/>
          <a:ea typeface="+mn-ea"/>
          <a:cs typeface="+mn-cs"/>
        </a:defRPr>
      </a:lvl7pPr>
      <a:lvl8pPr marL="3186005" algn="l" defTabSz="910287" rtl="0" eaLnBrk="1" latinLnBrk="0" hangingPunct="1">
        <a:defRPr sz="1791" kern="1200">
          <a:solidFill>
            <a:schemeClr val="tx1"/>
          </a:solidFill>
          <a:latin typeface="+mn-lt"/>
          <a:ea typeface="+mn-ea"/>
          <a:cs typeface="+mn-cs"/>
        </a:defRPr>
      </a:lvl8pPr>
      <a:lvl9pPr marL="3641149" algn="l" defTabSz="910287" rtl="0" eaLnBrk="1" latinLnBrk="0" hangingPunct="1">
        <a:defRPr sz="179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44">
          <p15:clr>
            <a:srgbClr val="FF00FF"/>
          </p15:clr>
        </p15:guide>
        <p15:guide id="2" orient="horz" pos="596">
          <p15:clr>
            <a:srgbClr val="FF00FF"/>
          </p15:clr>
        </p15:guide>
        <p15:guide id="3" orient="horz" pos="1049">
          <p15:clr>
            <a:srgbClr val="FF00FF"/>
          </p15:clr>
        </p15:guide>
        <p15:guide id="4" orient="horz" pos="3362">
          <p15:clr>
            <a:srgbClr val="FF00FF"/>
          </p15:clr>
        </p15:guide>
        <p15:guide id="5" orient="horz" pos="3135">
          <p15:clr>
            <a:srgbClr val="FF00FF"/>
          </p15:clr>
        </p15:guide>
        <p15:guide id="6" orient="horz" pos="2857">
          <p15:clr>
            <a:srgbClr val="FF00FF"/>
          </p15:clr>
        </p15:guide>
        <p15:guide id="7" orient="horz" pos="2405">
          <p15:clr>
            <a:srgbClr val="FF00FF"/>
          </p15:clr>
        </p15:guide>
        <p15:guide id="8" orient="horz" pos="1501">
          <p15:clr>
            <a:srgbClr val="FF00FF"/>
          </p15:clr>
        </p15:guide>
        <p15:guide id="9" pos="248">
          <p15:clr>
            <a:srgbClr val="FF00FF"/>
          </p15:clr>
        </p15:guide>
        <p15:guide id="10" pos="1038">
          <p15:clr>
            <a:srgbClr val="FF00FF"/>
          </p15:clr>
        </p15:guide>
        <p15:guide id="11" pos="5988">
          <p15:clr>
            <a:srgbClr val="FF00FF"/>
          </p15:clr>
        </p15:guide>
        <p15:guide id="12" pos="588">
          <p15:clr>
            <a:srgbClr val="FF00FF"/>
          </p15:clr>
        </p15:guide>
        <p15:guide id="13" pos="5544">
          <p15:clr>
            <a:srgbClr val="FF00FF"/>
          </p15:clr>
        </p15:guide>
        <p15:guide id="14" pos="2838">
          <p15:clr>
            <a:srgbClr val="FF00FF"/>
          </p15:clr>
        </p15:guide>
        <p15:guide id="15" pos="1488">
          <p15:clr>
            <a:srgbClr val="FF00FF"/>
          </p15:clr>
        </p15:guide>
        <p15:guide id="16" pos="1938">
          <p15:clr>
            <a:srgbClr val="FF00FF"/>
          </p15:clr>
        </p15:guide>
        <p15:guide id="17" pos="3288">
          <p15:clr>
            <a:srgbClr val="FF00FF"/>
          </p15:clr>
        </p15:guide>
        <p15:guide id="18" pos="3738">
          <p15:clr>
            <a:srgbClr val="FF00FF"/>
          </p15:clr>
        </p15:guide>
        <p15:guide id="19" pos="4188">
          <p15:clr>
            <a:srgbClr val="FF00FF"/>
          </p15:clr>
        </p15:guide>
        <p15:guide id="20" pos="4638">
          <p15:clr>
            <a:srgbClr val="FF00FF"/>
          </p15:clr>
        </p15:guide>
        <p15:guide id="21" pos="5088">
          <p15:clr>
            <a:srgbClr val="FF00FF"/>
          </p15:clr>
        </p15:guide>
        <p15:guide id="22" pos="2388">
          <p15:clr>
            <a:srgbClr val="FF00F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Azure</a:t>
            </a:r>
            <a:r>
              <a:rPr lang="de-DE" dirty="0"/>
              <a:t> Networking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90330" y="2079502"/>
            <a:ext cx="2472855" cy="26896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83684" y="2976056"/>
            <a:ext cx="886145" cy="886271"/>
          </a:xfrm>
        </p:spPr>
      </p:pic>
    </p:spTree>
    <p:extLst>
      <p:ext uri="{BB962C8B-B14F-4D97-AF65-F5344CB8AC3E}">
        <p14:creationId xmlns:p14="http://schemas.microsoft.com/office/powerpoint/2010/main" val="2556504979"/>
      </p:ext>
    </p:extLst>
  </p:cSld>
  <p:clrMapOvr>
    <a:masterClrMapping/>
  </p:clrMapOvr>
  <p:transition spd="slow">
    <p:push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269240" y="1182952"/>
            <a:ext cx="11653523" cy="1454232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VNET </a:t>
            </a:r>
            <a:r>
              <a:rPr lang="de-DE" dirty="0" err="1"/>
              <a:t>To</a:t>
            </a:r>
            <a:r>
              <a:rPr lang="de-DE" dirty="0"/>
              <a:t> VNET (Common)</a:t>
            </a:r>
          </a:p>
        </p:txBody>
      </p:sp>
      <p:pic>
        <p:nvPicPr>
          <p:cNvPr id="4" name="Picture 2" descr="v2v diagram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511" y="1392453"/>
            <a:ext cx="5814564" cy="1066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397565" y="2888974"/>
            <a:ext cx="111980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 New-</a:t>
            </a:r>
            <a:r>
              <a:rPr lang="de-DE" dirty="0" err="1"/>
              <a:t>AzureRmResourceGroup</a:t>
            </a:r>
            <a:r>
              <a:rPr lang="de-DE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 New-</a:t>
            </a:r>
            <a:r>
              <a:rPr lang="de-DE" dirty="0" err="1"/>
              <a:t>AzureRmPublicIpAddress</a:t>
            </a:r>
            <a:r>
              <a:rPr lang="de-DE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 New-</a:t>
            </a:r>
            <a:r>
              <a:rPr lang="de-DE" dirty="0" err="1"/>
              <a:t>AzureRmVirtualNetworkSubnetConfig</a:t>
            </a:r>
            <a:r>
              <a:rPr lang="de-DE" dirty="0"/>
              <a:t> -Name '</a:t>
            </a:r>
            <a:r>
              <a:rPr lang="de-DE" dirty="0" err="1"/>
              <a:t>GatewaySubnet</a:t>
            </a:r>
            <a:r>
              <a:rPr lang="de-DE" dirty="0"/>
              <a:t>'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 New-</a:t>
            </a:r>
            <a:r>
              <a:rPr lang="de-DE" dirty="0" err="1"/>
              <a:t>AzureRmVirtualNetworkSubnetConfig</a:t>
            </a:r>
            <a:r>
              <a:rPr lang="de-DE" dirty="0"/>
              <a:t> -Name ‚</a:t>
            </a:r>
            <a:r>
              <a:rPr lang="de-DE" dirty="0" err="1"/>
              <a:t>WorkingSubnet</a:t>
            </a:r>
            <a:r>
              <a:rPr lang="de-DE" dirty="0"/>
              <a:t>‘‚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 New-</a:t>
            </a:r>
            <a:r>
              <a:rPr lang="de-DE" dirty="0" err="1"/>
              <a:t>AzureRmVirtualNetwork</a:t>
            </a:r>
            <a:r>
              <a:rPr lang="de-DE" dirty="0"/>
              <a:t>  -</a:t>
            </a:r>
            <a:r>
              <a:rPr lang="de-DE" dirty="0" err="1"/>
              <a:t>Subnet</a:t>
            </a:r>
            <a:r>
              <a:rPr lang="de-DE" dirty="0"/>
              <a:t> $</a:t>
            </a:r>
            <a:r>
              <a:rPr lang="de-DE" dirty="0" err="1"/>
              <a:t>GatwaySubnet</a:t>
            </a:r>
            <a:r>
              <a:rPr lang="de-DE" dirty="0"/>
              <a:t>, $</a:t>
            </a:r>
            <a:r>
              <a:rPr lang="de-DE" dirty="0" err="1"/>
              <a:t>WorkingSubnet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 New-</a:t>
            </a:r>
            <a:r>
              <a:rPr lang="de-DE" dirty="0" err="1"/>
              <a:t>AzureRmVirtualNetworkGatewayIpConfig</a:t>
            </a:r>
            <a:r>
              <a:rPr lang="de-DE" dirty="0"/>
              <a:t> -Name gwipconfig1 </a:t>
            </a:r>
          </a:p>
          <a:p>
            <a:pPr lvl="8"/>
            <a:r>
              <a:rPr lang="de-DE" dirty="0"/>
              <a:t>			 -</a:t>
            </a:r>
            <a:r>
              <a:rPr lang="de-DE" dirty="0" err="1"/>
              <a:t>SubnetId</a:t>
            </a:r>
            <a:r>
              <a:rPr lang="de-DE" dirty="0"/>
              <a:t> $</a:t>
            </a:r>
            <a:r>
              <a:rPr lang="de-DE" dirty="0" err="1"/>
              <a:t>subnet.Id</a:t>
            </a:r>
            <a:r>
              <a:rPr lang="de-DE" dirty="0"/>
              <a:t> -											 -</a:t>
            </a:r>
            <a:r>
              <a:rPr lang="de-DE" dirty="0" err="1"/>
              <a:t>PublicIpAddressId</a:t>
            </a:r>
            <a:r>
              <a:rPr lang="de-DE" dirty="0"/>
              <a:t> $</a:t>
            </a:r>
            <a:r>
              <a:rPr lang="de-DE" dirty="0" err="1"/>
              <a:t>vip.Id</a:t>
            </a:r>
            <a:endParaRPr lang="de-DE" dirty="0"/>
          </a:p>
          <a:p>
            <a:r>
              <a:rPr lang="de-DE" dirty="0"/>
              <a:t>  New-</a:t>
            </a:r>
            <a:r>
              <a:rPr lang="de-DE" dirty="0" err="1"/>
              <a:t>AzureRmVirtualNetworkGateway</a:t>
            </a:r>
            <a:r>
              <a:rPr lang="de-DE" dirty="0"/>
              <a:t> -</a:t>
            </a:r>
            <a:r>
              <a:rPr lang="de-DE" dirty="0" err="1"/>
              <a:t>IpConfigurations</a:t>
            </a:r>
            <a:r>
              <a:rPr lang="de-DE" dirty="0"/>
              <a:t> $</a:t>
            </a:r>
            <a:r>
              <a:rPr lang="de-DE" dirty="0" err="1"/>
              <a:t>gwipconfig</a:t>
            </a:r>
            <a:r>
              <a:rPr lang="de-DE" dirty="0"/>
              <a:t> `</a:t>
            </a:r>
          </a:p>
          <a:p>
            <a:r>
              <a:rPr lang="de-DE" dirty="0"/>
              <a:t>                               				      -</a:t>
            </a:r>
            <a:r>
              <a:rPr lang="de-DE" dirty="0" err="1"/>
              <a:t>GatewayType</a:t>
            </a:r>
            <a:r>
              <a:rPr lang="de-DE" dirty="0"/>
              <a:t> </a:t>
            </a:r>
            <a:r>
              <a:rPr lang="de-DE" dirty="0" err="1"/>
              <a:t>Vpn</a:t>
            </a:r>
            <a:r>
              <a:rPr lang="de-DE" dirty="0"/>
              <a:t> `</a:t>
            </a:r>
          </a:p>
          <a:p>
            <a:r>
              <a:rPr lang="de-DE" dirty="0"/>
              <a:t>                                 				      -</a:t>
            </a:r>
            <a:r>
              <a:rPr lang="de-DE" dirty="0" err="1"/>
              <a:t>VpnType</a:t>
            </a:r>
            <a:r>
              <a:rPr lang="de-DE" dirty="0"/>
              <a:t>  </a:t>
            </a:r>
            <a:r>
              <a:rPr lang="de-DE" dirty="0" err="1"/>
              <a:t>RouteBased</a:t>
            </a:r>
            <a:r>
              <a:rPr lang="de-DE" dirty="0"/>
              <a:t> `</a:t>
            </a:r>
          </a:p>
          <a:p>
            <a:r>
              <a:rPr lang="de-DE" dirty="0"/>
              <a:t>                                 				       -</a:t>
            </a:r>
            <a:r>
              <a:rPr lang="de-DE" dirty="0" err="1"/>
              <a:t>GatewaySku</a:t>
            </a:r>
            <a:r>
              <a:rPr lang="de-DE" dirty="0"/>
              <a:t> Standard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603022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dirty="0"/>
              <a:t> $gateway1 = </a:t>
            </a:r>
            <a:r>
              <a:rPr lang="de-DE" dirty="0" err="1"/>
              <a:t>Get-AzureRmVirtualNetworkGateway</a:t>
            </a:r>
            <a:r>
              <a:rPr lang="de-DE" dirty="0"/>
              <a:t> -Name gateway1 </a:t>
            </a:r>
          </a:p>
          <a:p>
            <a:r>
              <a:rPr lang="de-DE" dirty="0"/>
              <a:t> $gateway2 = </a:t>
            </a:r>
            <a:r>
              <a:rPr lang="de-DE" dirty="0" err="1"/>
              <a:t>Get-AzureRmVirtualNetworkGateway</a:t>
            </a:r>
            <a:r>
              <a:rPr lang="de-DE" dirty="0"/>
              <a:t> -Name gateway2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New-</a:t>
            </a:r>
            <a:r>
              <a:rPr lang="de-DE" dirty="0" err="1"/>
              <a:t>AzureRmVirtualNetworkGatewayConnection</a:t>
            </a:r>
            <a:r>
              <a:rPr lang="de-DE" dirty="0"/>
              <a:t> -Name "</a:t>
            </a:r>
            <a:r>
              <a:rPr lang="de-DE" dirty="0" err="1"/>
              <a:t>vnettovnet</a:t>
            </a:r>
            <a:r>
              <a:rPr lang="de-DE" dirty="0"/>
              <a:t>" `</a:t>
            </a:r>
          </a:p>
          <a:p>
            <a:r>
              <a:rPr lang="de-DE" dirty="0"/>
              <a:t>			  -VirtualNetworkGateway1 $gateway1 `</a:t>
            </a:r>
          </a:p>
          <a:p>
            <a:r>
              <a:rPr lang="de-DE" dirty="0"/>
              <a:t>                                           -VirtualNetworkGateway2 $gateway2 `</a:t>
            </a:r>
          </a:p>
          <a:p>
            <a:r>
              <a:rPr lang="de-DE" dirty="0"/>
              <a:t>				-</a:t>
            </a:r>
            <a:r>
              <a:rPr lang="de-DE" dirty="0" err="1"/>
              <a:t>ConnectionType</a:t>
            </a:r>
            <a:r>
              <a:rPr lang="de-DE" dirty="0"/>
              <a:t> Vnet2Vnet `</a:t>
            </a:r>
          </a:p>
          <a:p>
            <a:r>
              <a:rPr lang="de-DE" dirty="0"/>
              <a:t>                                           -</a:t>
            </a:r>
            <a:r>
              <a:rPr lang="de-DE" dirty="0" err="1"/>
              <a:t>SharedKey</a:t>
            </a:r>
            <a:r>
              <a:rPr lang="de-DE" dirty="0"/>
              <a:t> '</a:t>
            </a:r>
            <a:r>
              <a:rPr lang="de-DE" dirty="0" err="1"/>
              <a:t>abcdef</a:t>
            </a:r>
            <a:r>
              <a:rPr lang="de-DE" dirty="0"/>
              <a:t>' </a:t>
            </a:r>
          </a:p>
          <a:p>
            <a:r>
              <a:rPr lang="de-DE" dirty="0"/>
              <a:t> 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VNET </a:t>
            </a:r>
            <a:r>
              <a:rPr lang="de-DE" dirty="0" err="1"/>
              <a:t>to</a:t>
            </a:r>
            <a:r>
              <a:rPr lang="de-DE" dirty="0"/>
              <a:t> VNET  (Same </a:t>
            </a:r>
            <a:r>
              <a:rPr lang="de-DE" dirty="0" err="1"/>
              <a:t>Subscription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8756693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VNET </a:t>
            </a:r>
            <a:r>
              <a:rPr lang="de-DE" dirty="0" err="1"/>
              <a:t>to</a:t>
            </a:r>
            <a:r>
              <a:rPr lang="de-DE" dirty="0"/>
              <a:t> VNET (different </a:t>
            </a:r>
            <a:r>
              <a:rPr lang="de-DE" dirty="0" err="1"/>
              <a:t>Subscription</a:t>
            </a:r>
            <a:r>
              <a:rPr lang="de-DE" dirty="0"/>
              <a:t>)</a:t>
            </a:r>
          </a:p>
        </p:txBody>
      </p:sp>
      <p:pic>
        <p:nvPicPr>
          <p:cNvPr id="4" name="Picture 2" descr="About connec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679" y="1494774"/>
            <a:ext cx="8459111" cy="441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089304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47500" lnSpcReduction="20000"/>
          </a:bodyPr>
          <a:lstStyle/>
          <a:p>
            <a:r>
              <a:rPr lang="de-DE" dirty="0"/>
              <a:t>[</a:t>
            </a:r>
            <a:r>
              <a:rPr lang="de-DE" dirty="0" err="1"/>
              <a:t>Abbonnement</a:t>
            </a:r>
            <a:r>
              <a:rPr lang="de-DE" dirty="0"/>
              <a:t> 1]</a:t>
            </a:r>
          </a:p>
          <a:p>
            <a:r>
              <a:rPr lang="de-DE" sz="2800" dirty="0"/>
              <a:t>$vnet1gw = </a:t>
            </a:r>
            <a:r>
              <a:rPr lang="de-DE" sz="2800" dirty="0" err="1"/>
              <a:t>Get-AzureRmVirtualNetworkGateway</a:t>
            </a:r>
            <a:r>
              <a:rPr lang="de-DE" sz="2800" dirty="0"/>
              <a:t> -Name $GWName1</a:t>
            </a:r>
          </a:p>
          <a:p>
            <a:r>
              <a:rPr lang="de-DE" sz="2800" dirty="0"/>
              <a:t>$vnet1gw.Name</a:t>
            </a:r>
          </a:p>
          <a:p>
            <a:r>
              <a:rPr lang="de-DE" sz="2800" dirty="0"/>
              <a:t>$vnet1gw.Id</a:t>
            </a:r>
          </a:p>
          <a:p>
            <a:endParaRPr lang="de-DE" sz="2800" dirty="0"/>
          </a:p>
          <a:p>
            <a:r>
              <a:rPr lang="de-DE" sz="2800" dirty="0"/>
              <a:t>[</a:t>
            </a:r>
            <a:r>
              <a:rPr lang="de-DE" sz="2800" dirty="0" err="1"/>
              <a:t>Abbonnement</a:t>
            </a:r>
            <a:r>
              <a:rPr lang="de-DE" sz="2800" dirty="0"/>
              <a:t> 2]</a:t>
            </a:r>
          </a:p>
          <a:p>
            <a:r>
              <a:rPr lang="de-DE" sz="2800" dirty="0"/>
              <a:t>$gateway2 = New-</a:t>
            </a:r>
            <a:r>
              <a:rPr lang="de-DE" sz="2800" dirty="0" err="1"/>
              <a:t>Object</a:t>
            </a:r>
            <a:r>
              <a:rPr lang="de-DE" sz="2800" dirty="0"/>
              <a:t> </a:t>
            </a:r>
            <a:r>
              <a:rPr lang="de-DE" sz="2800" dirty="0" err="1"/>
              <a:t>Microsoft.Azure.Commands.Network.Models.PSVirtualNetworkGateway</a:t>
            </a:r>
            <a:endParaRPr lang="de-DE" sz="2800" dirty="0"/>
          </a:p>
          <a:p>
            <a:r>
              <a:rPr lang="de-DE" sz="2800" dirty="0"/>
              <a:t>$gateway2.Name = "VNet5GW"</a:t>
            </a:r>
          </a:p>
          <a:p>
            <a:r>
              <a:rPr lang="de-DE" sz="2800" dirty="0"/>
              <a:t>$gateway2.Id   = "/</a:t>
            </a:r>
            <a:r>
              <a:rPr lang="de-DE" sz="2800" dirty="0" err="1"/>
              <a:t>subscriptions</a:t>
            </a:r>
            <a:r>
              <a:rPr lang="de-DE" sz="2800" dirty="0"/>
              <a:t>/.../VNet5GW“„</a:t>
            </a:r>
          </a:p>
          <a:p>
            <a:endParaRPr lang="de-DE" sz="2800" dirty="0"/>
          </a:p>
          <a:p>
            <a:r>
              <a:rPr lang="de-DE" sz="2800" dirty="0"/>
              <a:t>New-</a:t>
            </a:r>
            <a:r>
              <a:rPr lang="de-DE" sz="2800" dirty="0" err="1"/>
              <a:t>AzureRmVirtualNetworkGatewayConnection</a:t>
            </a:r>
            <a:r>
              <a:rPr lang="de-DE" sz="2800" dirty="0"/>
              <a:t> -Name "</a:t>
            </a:r>
            <a:r>
              <a:rPr lang="de-DE" sz="2800" dirty="0" err="1"/>
              <a:t>vnettovnet</a:t>
            </a:r>
            <a:r>
              <a:rPr lang="de-DE" sz="2800" dirty="0"/>
              <a:t>" `</a:t>
            </a:r>
          </a:p>
          <a:p>
            <a:r>
              <a:rPr lang="de-DE" sz="2800" dirty="0"/>
              <a:t>			                -VirtualNetworkGateway1 $gateway1 `</a:t>
            </a:r>
          </a:p>
          <a:p>
            <a:r>
              <a:rPr lang="de-DE" sz="2800" dirty="0"/>
              <a:t>                                           	                -VirtualNetworkGateway2 $gateway2 `</a:t>
            </a:r>
          </a:p>
          <a:p>
            <a:endParaRPr lang="de-DE" sz="280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VNET </a:t>
            </a:r>
            <a:r>
              <a:rPr lang="de-DE" dirty="0" err="1"/>
              <a:t>to</a:t>
            </a:r>
            <a:r>
              <a:rPr lang="de-DE" dirty="0"/>
              <a:t> VNET (different </a:t>
            </a:r>
            <a:r>
              <a:rPr lang="de-DE" dirty="0" err="1"/>
              <a:t>Subscription</a:t>
            </a:r>
            <a:r>
              <a:rPr lang="de-DE" dirty="0"/>
              <a:t>)	</a:t>
            </a:r>
          </a:p>
        </p:txBody>
      </p:sp>
    </p:spTree>
    <p:extLst>
      <p:ext uri="{BB962C8B-B14F-4D97-AF65-F5344CB8AC3E}">
        <p14:creationId xmlns:p14="http://schemas.microsoft.com/office/powerpoint/2010/main" val="1813297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269240" y="1182952"/>
            <a:ext cx="11653523" cy="1454232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VNET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onPREM</a:t>
            </a:r>
            <a:r>
              <a:rPr lang="de-DE" dirty="0"/>
              <a:t> </a:t>
            </a:r>
          </a:p>
        </p:txBody>
      </p:sp>
      <p:pic>
        <p:nvPicPr>
          <p:cNvPr id="4" name="Picture 2" descr="v2v diagram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511" y="1392453"/>
            <a:ext cx="5814564" cy="1066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/>
          <p:cNvSpPr txBox="1"/>
          <p:nvPr/>
        </p:nvSpPr>
        <p:spPr>
          <a:xfrm>
            <a:off x="397565" y="2888974"/>
            <a:ext cx="1119808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 New-</a:t>
            </a:r>
            <a:r>
              <a:rPr lang="de-DE" sz="1600" dirty="0" err="1"/>
              <a:t>AzureRmResourceGroup</a:t>
            </a:r>
            <a:r>
              <a:rPr lang="de-DE" sz="1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 New-</a:t>
            </a:r>
            <a:r>
              <a:rPr lang="de-DE" sz="1600" dirty="0" err="1"/>
              <a:t>AzureRmPublicIpAddress</a:t>
            </a:r>
            <a:r>
              <a:rPr lang="de-DE" sz="1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 New-</a:t>
            </a:r>
            <a:r>
              <a:rPr lang="de-DE" sz="1600" dirty="0" err="1"/>
              <a:t>AzureRmVirtualNetworkSubnetConfig</a:t>
            </a:r>
            <a:r>
              <a:rPr lang="de-DE" sz="1600" dirty="0"/>
              <a:t> -Name '</a:t>
            </a:r>
            <a:r>
              <a:rPr lang="de-DE" sz="1600" dirty="0" err="1"/>
              <a:t>GatewaySubnet</a:t>
            </a:r>
            <a:r>
              <a:rPr lang="de-DE" sz="1600" dirty="0"/>
              <a:t>'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 New-</a:t>
            </a:r>
            <a:r>
              <a:rPr lang="de-DE" sz="1600" dirty="0" err="1"/>
              <a:t>AzureRmVirtualNetworkSubnetConfig</a:t>
            </a:r>
            <a:r>
              <a:rPr lang="de-DE" sz="1600" dirty="0"/>
              <a:t> -Name ‚</a:t>
            </a:r>
            <a:r>
              <a:rPr lang="de-DE" sz="1600" dirty="0" err="1"/>
              <a:t>WorkingSubnet</a:t>
            </a:r>
            <a:r>
              <a:rPr lang="de-DE" sz="1600" dirty="0"/>
              <a:t>‘‚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 New-</a:t>
            </a:r>
            <a:r>
              <a:rPr lang="de-DE" sz="1600" dirty="0" err="1"/>
              <a:t>AzureRmVirtualNetwork</a:t>
            </a:r>
            <a:r>
              <a:rPr lang="de-DE" sz="1600" dirty="0"/>
              <a:t>  -</a:t>
            </a:r>
            <a:r>
              <a:rPr lang="de-DE" sz="1600" dirty="0" err="1"/>
              <a:t>Subnet</a:t>
            </a:r>
            <a:r>
              <a:rPr lang="de-DE" sz="1600" dirty="0"/>
              <a:t> $</a:t>
            </a:r>
            <a:r>
              <a:rPr lang="de-DE" sz="1600" dirty="0" err="1"/>
              <a:t>GatwaySubnet</a:t>
            </a:r>
            <a:r>
              <a:rPr lang="de-DE" sz="1600" dirty="0"/>
              <a:t>, $</a:t>
            </a:r>
            <a:r>
              <a:rPr lang="de-DE" sz="1600" dirty="0" err="1"/>
              <a:t>WorkingSubnet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 New-</a:t>
            </a:r>
            <a:r>
              <a:rPr lang="de-DE" sz="1600" dirty="0" err="1"/>
              <a:t>AzureRmVirtualNetworkGatewayIpConfig</a:t>
            </a:r>
            <a:r>
              <a:rPr lang="de-DE" sz="1600" dirty="0"/>
              <a:t> -Name gwipconfig1 -</a:t>
            </a:r>
            <a:r>
              <a:rPr lang="de-DE" sz="1600" dirty="0" err="1"/>
              <a:t>SubnetId</a:t>
            </a:r>
            <a:r>
              <a:rPr lang="de-DE" sz="1600" dirty="0"/>
              <a:t> $</a:t>
            </a:r>
            <a:r>
              <a:rPr lang="de-DE" sz="1600" dirty="0" err="1"/>
              <a:t>subnet.Id</a:t>
            </a:r>
            <a:r>
              <a:rPr lang="de-DE" sz="1600" dirty="0"/>
              <a:t> -</a:t>
            </a:r>
            <a:r>
              <a:rPr lang="de-DE" sz="1600" dirty="0" err="1"/>
              <a:t>PublicIpAddressId</a:t>
            </a:r>
            <a:r>
              <a:rPr lang="de-DE" sz="1600" dirty="0"/>
              <a:t> $</a:t>
            </a:r>
            <a:r>
              <a:rPr lang="de-DE" sz="1600" dirty="0" err="1"/>
              <a:t>vip.Id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  New-</a:t>
            </a:r>
            <a:r>
              <a:rPr lang="de-DE" sz="1600" dirty="0" err="1"/>
              <a:t>AzureRmVirtualNetworkGateway</a:t>
            </a:r>
            <a:r>
              <a:rPr lang="de-DE" sz="1600" dirty="0"/>
              <a:t> -</a:t>
            </a:r>
            <a:r>
              <a:rPr lang="de-DE" sz="1600" dirty="0" err="1"/>
              <a:t>IpConfigurations</a:t>
            </a:r>
            <a:r>
              <a:rPr lang="de-DE" sz="1600" dirty="0"/>
              <a:t> $</a:t>
            </a:r>
            <a:r>
              <a:rPr lang="de-DE" sz="1600" dirty="0" err="1"/>
              <a:t>gwipconfig</a:t>
            </a:r>
            <a:r>
              <a:rPr lang="de-DE" sz="1600" dirty="0"/>
              <a:t> -</a:t>
            </a:r>
            <a:r>
              <a:rPr lang="de-DE" sz="1600" dirty="0" err="1"/>
              <a:t>GatewayType</a:t>
            </a:r>
            <a:r>
              <a:rPr lang="de-DE" sz="1600" dirty="0"/>
              <a:t> </a:t>
            </a:r>
            <a:r>
              <a:rPr lang="de-DE" sz="1600" dirty="0" err="1"/>
              <a:t>Vpn</a:t>
            </a:r>
            <a:r>
              <a:rPr lang="de-DE" sz="1600" dirty="0"/>
              <a:t> -</a:t>
            </a:r>
            <a:r>
              <a:rPr lang="de-DE" sz="1600" dirty="0" err="1"/>
              <a:t>VpnType</a:t>
            </a:r>
            <a:r>
              <a:rPr lang="de-DE" sz="1600" dirty="0"/>
              <a:t>  </a:t>
            </a:r>
            <a:r>
              <a:rPr lang="de-DE" sz="1600" dirty="0" err="1"/>
              <a:t>RouteBased</a:t>
            </a:r>
            <a:r>
              <a:rPr lang="de-DE" sz="1600" dirty="0"/>
              <a:t> `</a:t>
            </a:r>
          </a:p>
          <a:p>
            <a:r>
              <a:rPr lang="de-DE" sz="1600" dirty="0"/>
              <a:t>                                 				       -</a:t>
            </a:r>
            <a:r>
              <a:rPr lang="de-DE" sz="1600" dirty="0" err="1"/>
              <a:t>GatewaySku</a:t>
            </a:r>
            <a:r>
              <a:rPr lang="de-DE" sz="1600" dirty="0"/>
              <a:t> Standard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 New-</a:t>
            </a:r>
            <a:r>
              <a:rPr lang="de-DE" sz="1600" dirty="0" err="1"/>
              <a:t>AzureRmLocalNetworkGateway</a:t>
            </a:r>
            <a:r>
              <a:rPr lang="de-DE" sz="1600" dirty="0"/>
              <a:t> -Name </a:t>
            </a:r>
            <a:r>
              <a:rPr lang="de-DE" sz="1600" dirty="0" err="1"/>
              <a:t>LocalSite</a:t>
            </a:r>
            <a:r>
              <a:rPr lang="de-DE" sz="1600" dirty="0"/>
              <a:t> </a:t>
            </a:r>
            <a:r>
              <a:rPr lang="de-DE" sz="1600" dirty="0" err="1"/>
              <a:t>GatewayIpAddress</a:t>
            </a:r>
            <a:r>
              <a:rPr lang="de-DE" sz="1600" dirty="0"/>
              <a:t> '23.99.221.164' -</a:t>
            </a:r>
            <a:r>
              <a:rPr lang="de-DE" sz="1600" dirty="0" err="1"/>
              <a:t>AddressPrefix</a:t>
            </a:r>
            <a:r>
              <a:rPr lang="de-DE" sz="1600" dirty="0"/>
              <a:t> '10.5.51.0/24'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 </a:t>
            </a:r>
            <a:r>
              <a:rPr lang="de-DE" dirty="0"/>
              <a:t>New-</a:t>
            </a:r>
            <a:r>
              <a:rPr lang="de-DE" dirty="0" err="1"/>
              <a:t>AzureRmVirtualNetworkGatewayConnection</a:t>
            </a:r>
            <a:r>
              <a:rPr lang="de-DE" dirty="0"/>
              <a:t> -Name </a:t>
            </a:r>
            <a:r>
              <a:rPr lang="de-DE" dirty="0" err="1"/>
              <a:t>localtovon</a:t>
            </a:r>
            <a:r>
              <a:rPr lang="de-DE" dirty="0"/>
              <a:t> -</a:t>
            </a:r>
            <a:r>
              <a:rPr lang="de-DE" dirty="0" err="1"/>
              <a:t>ResourceGroupName</a:t>
            </a:r>
            <a:r>
              <a:rPr lang="de-DE" dirty="0"/>
              <a:t> $</a:t>
            </a:r>
            <a:r>
              <a:rPr lang="de-DE" dirty="0" err="1"/>
              <a:t>rgName</a:t>
            </a:r>
            <a:r>
              <a:rPr lang="de-DE" dirty="0"/>
              <a:t> -Location $</a:t>
            </a:r>
            <a:r>
              <a:rPr lang="de-DE" dirty="0" err="1"/>
              <a:t>location</a:t>
            </a:r>
            <a:r>
              <a:rPr lang="de-DE" dirty="0"/>
              <a:t> -VirtualNetworkGateway1 $gateway1 -LocalNetworkGateway2 $</a:t>
            </a:r>
            <a:r>
              <a:rPr lang="de-DE" dirty="0" err="1"/>
              <a:t>local</a:t>
            </a:r>
            <a:r>
              <a:rPr lang="de-DE" dirty="0"/>
              <a:t> </a:t>
            </a:r>
          </a:p>
          <a:p>
            <a:endParaRPr lang="de-DE" sz="1600" dirty="0"/>
          </a:p>
          <a:p>
            <a:endParaRPr lang="de-DE" sz="1600" dirty="0"/>
          </a:p>
          <a:p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78024112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VNET </a:t>
            </a:r>
            <a:r>
              <a:rPr lang="de-DE" dirty="0" err="1"/>
              <a:t>Peering</a:t>
            </a:r>
            <a:r>
              <a:rPr lang="de-DE" dirty="0"/>
              <a:t>	</a:t>
            </a:r>
          </a:p>
        </p:txBody>
      </p:sp>
      <p:pic>
        <p:nvPicPr>
          <p:cNvPr id="1026" name="Picture 2" descr="Einfaches VNet-Peer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881" y="1182951"/>
            <a:ext cx="86487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3951889" y="4813738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VNet</a:t>
            </a:r>
            <a:r>
              <a:rPr lang="en-US" dirty="0"/>
              <a:t> peering is a privileged operation.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2069762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269241" y="1182951"/>
            <a:ext cx="9127008" cy="5034467"/>
          </a:xfrm>
        </p:spPr>
        <p:txBody>
          <a:bodyPr>
            <a:normAutofit fontScale="40000" lnSpcReduction="20000"/>
          </a:bodyPr>
          <a:lstStyle/>
          <a:p>
            <a:r>
              <a:rPr lang="en-US" dirty="0"/>
              <a:t>During Public Preview:</a:t>
            </a:r>
          </a:p>
          <a:p>
            <a:r>
              <a:rPr lang="en-US" dirty="0"/>
              <a:t>Register-</a:t>
            </a:r>
            <a:r>
              <a:rPr lang="en-US" dirty="0" err="1"/>
              <a:t>AzureRmProviderFeature</a:t>
            </a:r>
            <a:r>
              <a:rPr lang="en-US" dirty="0"/>
              <a:t> -</a:t>
            </a:r>
            <a:r>
              <a:rPr lang="en-US" dirty="0" err="1"/>
              <a:t>FeatureName</a:t>
            </a:r>
            <a:r>
              <a:rPr lang="en-US" dirty="0"/>
              <a:t> </a:t>
            </a:r>
            <a:r>
              <a:rPr lang="en-US" dirty="0" err="1"/>
              <a:t>AllowVnetPeering</a:t>
            </a:r>
            <a:r>
              <a:rPr lang="en-US" dirty="0"/>
              <a:t> -</a:t>
            </a:r>
            <a:r>
              <a:rPr lang="en-US" dirty="0" err="1"/>
              <a:t>ProviderNamespace</a:t>
            </a:r>
            <a:r>
              <a:rPr lang="en-US" dirty="0"/>
              <a:t> </a:t>
            </a:r>
            <a:r>
              <a:rPr lang="en-US" dirty="0" err="1"/>
              <a:t>Microsoft.Network</a:t>
            </a:r>
            <a:endParaRPr lang="en-US" dirty="0"/>
          </a:p>
          <a:p>
            <a:r>
              <a:rPr lang="en-US" dirty="0"/>
              <a:t>Register-</a:t>
            </a:r>
            <a:r>
              <a:rPr lang="en-US" dirty="0" err="1"/>
              <a:t>AzureRmResourceProvider</a:t>
            </a:r>
            <a:r>
              <a:rPr lang="en-US" dirty="0"/>
              <a:t> -</a:t>
            </a:r>
            <a:r>
              <a:rPr lang="en-US" dirty="0" err="1"/>
              <a:t>ProviderNamespace</a:t>
            </a:r>
            <a:r>
              <a:rPr lang="en-US" dirty="0"/>
              <a:t> </a:t>
            </a:r>
            <a:r>
              <a:rPr lang="en-US" dirty="0" err="1"/>
              <a:t>Microsoft.Network</a:t>
            </a:r>
            <a:endParaRPr lang="en-US" dirty="0"/>
          </a:p>
          <a:p>
            <a:endParaRPr lang="en-US" dirty="0"/>
          </a:p>
          <a:p>
            <a:r>
              <a:rPr lang="en-US" dirty="0"/>
              <a:t>Get Networks:</a:t>
            </a:r>
          </a:p>
          <a:p>
            <a:r>
              <a:rPr lang="de-DE" altLang="de-DE" sz="3600" dirty="0">
                <a:latin typeface="Arial Unicode MS" panose="020B0604020202020204" pitchFamily="34" charset="-128"/>
              </a:rPr>
              <a:t>$vnet1 = </a:t>
            </a:r>
            <a:r>
              <a:rPr lang="de-DE" altLang="de-DE" sz="3600" dirty="0" err="1">
                <a:latin typeface="Arial Unicode MS" panose="020B0604020202020204" pitchFamily="34" charset="-128"/>
              </a:rPr>
              <a:t>Get-AzureRmVirtualNetwork</a:t>
            </a:r>
            <a:r>
              <a:rPr lang="de-DE" altLang="de-DE" sz="3600" dirty="0">
                <a:latin typeface="Arial Unicode MS" panose="020B0604020202020204" pitchFamily="34" charset="-128"/>
              </a:rPr>
              <a:t> -</a:t>
            </a:r>
            <a:r>
              <a:rPr lang="de-DE" altLang="de-DE" sz="3600" dirty="0" err="1">
                <a:latin typeface="Arial Unicode MS" panose="020B0604020202020204" pitchFamily="34" charset="-128"/>
              </a:rPr>
              <a:t>ResourceGroupName</a:t>
            </a:r>
            <a:r>
              <a:rPr lang="de-DE" altLang="de-DE" sz="3600" dirty="0">
                <a:latin typeface="Arial Unicode MS" panose="020B0604020202020204" pitchFamily="34" charset="-128"/>
              </a:rPr>
              <a:t> vnet101 -Name vnet1 </a:t>
            </a:r>
          </a:p>
          <a:p>
            <a:r>
              <a:rPr lang="de-DE" altLang="de-DE" sz="3600" dirty="0">
                <a:latin typeface="Arial Unicode MS" panose="020B0604020202020204" pitchFamily="34" charset="-128"/>
              </a:rPr>
              <a:t>$vnet2 = </a:t>
            </a:r>
            <a:r>
              <a:rPr lang="de-DE" altLang="de-DE" sz="3600" dirty="0" err="1">
                <a:latin typeface="Arial Unicode MS" panose="020B0604020202020204" pitchFamily="34" charset="-128"/>
              </a:rPr>
              <a:t>Get-AzureRmVirtualNetwork</a:t>
            </a:r>
            <a:r>
              <a:rPr lang="de-DE" altLang="de-DE" sz="3600" dirty="0">
                <a:latin typeface="Arial Unicode MS" panose="020B0604020202020204" pitchFamily="34" charset="-128"/>
              </a:rPr>
              <a:t> -</a:t>
            </a:r>
            <a:r>
              <a:rPr lang="de-DE" altLang="de-DE" sz="3600" dirty="0" err="1">
                <a:latin typeface="Arial Unicode MS" panose="020B0604020202020204" pitchFamily="34" charset="-128"/>
              </a:rPr>
              <a:t>ResourceGroupName</a:t>
            </a:r>
            <a:r>
              <a:rPr lang="de-DE" altLang="de-DE" sz="3600" dirty="0">
                <a:latin typeface="Arial Unicode MS" panose="020B0604020202020204" pitchFamily="34" charset="-128"/>
              </a:rPr>
              <a:t> vnet101 -Name vnet2</a:t>
            </a:r>
            <a:r>
              <a:rPr lang="de-DE" altLang="de-DE" sz="3200" dirty="0"/>
              <a:t> </a:t>
            </a:r>
          </a:p>
          <a:p>
            <a:r>
              <a:rPr lang="de-DE" altLang="de-DE" sz="3200" dirty="0">
                <a:latin typeface="Arial Unicode MS" panose="020B0604020202020204" pitchFamily="34" charset="-128"/>
              </a:rPr>
              <a:t>Link VNET1 </a:t>
            </a:r>
            <a:r>
              <a:rPr lang="de-DE" altLang="de-DE" sz="3200" dirty="0" err="1">
                <a:latin typeface="Arial Unicode MS" panose="020B0604020202020204" pitchFamily="34" charset="-128"/>
              </a:rPr>
              <a:t>to</a:t>
            </a:r>
            <a:r>
              <a:rPr lang="de-DE" altLang="de-DE" sz="3200" dirty="0">
                <a:latin typeface="Arial Unicode MS" panose="020B0604020202020204" pitchFamily="34" charset="-128"/>
              </a:rPr>
              <a:t> VNET2:</a:t>
            </a:r>
          </a:p>
          <a:p>
            <a:r>
              <a:rPr lang="de-DE" altLang="de-DE" sz="3200" dirty="0">
                <a:latin typeface="Arial Unicode MS" panose="020B0604020202020204" pitchFamily="34" charset="-128"/>
              </a:rPr>
              <a:t>Add-</a:t>
            </a:r>
            <a:r>
              <a:rPr lang="de-DE" altLang="de-DE" sz="3200" dirty="0" err="1">
                <a:latin typeface="Arial Unicode MS" panose="020B0604020202020204" pitchFamily="34" charset="-128"/>
              </a:rPr>
              <a:t>AzureRmVirtualNetworkPeering</a:t>
            </a:r>
            <a:r>
              <a:rPr lang="de-DE" altLang="de-DE" sz="3200" dirty="0">
                <a:latin typeface="Arial Unicode MS" panose="020B0604020202020204" pitchFamily="34" charset="-128"/>
              </a:rPr>
              <a:t> -name LinkToVNet2 -</a:t>
            </a:r>
            <a:r>
              <a:rPr lang="de-DE" altLang="de-DE" sz="3200" dirty="0" err="1">
                <a:latin typeface="Arial Unicode MS" panose="020B0604020202020204" pitchFamily="34" charset="-128"/>
              </a:rPr>
              <a:t>VirtualNetwork</a:t>
            </a:r>
            <a:r>
              <a:rPr lang="de-DE" altLang="de-DE" sz="3200" dirty="0">
                <a:latin typeface="Arial Unicode MS" panose="020B0604020202020204" pitchFamily="34" charset="-128"/>
              </a:rPr>
              <a:t> $vnet1 -</a:t>
            </a:r>
            <a:r>
              <a:rPr lang="de-DE" altLang="de-DE" sz="3200" dirty="0" err="1">
                <a:latin typeface="Arial Unicode MS" panose="020B0604020202020204" pitchFamily="34" charset="-128"/>
              </a:rPr>
              <a:t>RemoteVirtualNetworkId</a:t>
            </a:r>
            <a:r>
              <a:rPr lang="de-DE" altLang="de-DE" sz="3200" dirty="0">
                <a:latin typeface="Arial Unicode MS" panose="020B0604020202020204" pitchFamily="34" charset="-128"/>
              </a:rPr>
              <a:t> $vnet2.id</a:t>
            </a:r>
          </a:p>
          <a:p>
            <a:r>
              <a:rPr lang="de-DE" altLang="de-DE" sz="3200" dirty="0">
                <a:latin typeface="Arial Unicode MS" panose="020B0604020202020204" pitchFamily="34" charset="-128"/>
              </a:rPr>
              <a:t>Link VNET2 </a:t>
            </a:r>
            <a:r>
              <a:rPr lang="de-DE" altLang="de-DE" sz="3200" dirty="0" err="1">
                <a:latin typeface="Arial Unicode MS" panose="020B0604020202020204" pitchFamily="34" charset="-128"/>
              </a:rPr>
              <a:t>to</a:t>
            </a:r>
            <a:r>
              <a:rPr lang="de-DE" altLang="de-DE" sz="3200" dirty="0">
                <a:latin typeface="Arial Unicode MS" panose="020B0604020202020204" pitchFamily="34" charset="-128"/>
              </a:rPr>
              <a:t> VNET1:</a:t>
            </a:r>
          </a:p>
          <a:p>
            <a:r>
              <a:rPr lang="de-DE" altLang="de-DE" sz="3200" dirty="0">
                <a:latin typeface="Arial Unicode MS" panose="020B0604020202020204" pitchFamily="34" charset="-128"/>
              </a:rPr>
              <a:t>Add-</a:t>
            </a:r>
            <a:r>
              <a:rPr lang="de-DE" altLang="de-DE" sz="3200" dirty="0" err="1">
                <a:latin typeface="Arial Unicode MS" panose="020B0604020202020204" pitchFamily="34" charset="-128"/>
              </a:rPr>
              <a:t>AzureRmVirtualNetworkPeering</a:t>
            </a:r>
            <a:r>
              <a:rPr lang="de-DE" altLang="de-DE" sz="3200" dirty="0">
                <a:latin typeface="Arial Unicode MS" panose="020B0604020202020204" pitchFamily="34" charset="-128"/>
              </a:rPr>
              <a:t> -name LinkToVNet1 -</a:t>
            </a:r>
            <a:r>
              <a:rPr lang="de-DE" altLang="de-DE" sz="3200" dirty="0" err="1">
                <a:latin typeface="Arial Unicode MS" panose="020B0604020202020204" pitchFamily="34" charset="-128"/>
              </a:rPr>
              <a:t>VirtualNetwork</a:t>
            </a:r>
            <a:r>
              <a:rPr lang="de-DE" altLang="de-DE" sz="3200" dirty="0">
                <a:latin typeface="Arial Unicode MS" panose="020B0604020202020204" pitchFamily="34" charset="-128"/>
              </a:rPr>
              <a:t> $vnet2 -</a:t>
            </a:r>
            <a:r>
              <a:rPr lang="de-DE" altLang="de-DE" sz="3200" dirty="0" err="1">
                <a:latin typeface="Arial Unicode MS" panose="020B0604020202020204" pitchFamily="34" charset="-128"/>
              </a:rPr>
              <a:t>RemoteVirtualNetworkId</a:t>
            </a:r>
            <a:r>
              <a:rPr lang="de-DE" altLang="de-DE" sz="3200" dirty="0">
                <a:latin typeface="Arial Unicode MS" panose="020B0604020202020204" pitchFamily="34" charset="-128"/>
              </a:rPr>
              <a:t> $vnet1.id </a:t>
            </a:r>
            <a:endParaRPr lang="de-DE" altLang="de-DE" sz="6000" dirty="0">
              <a:latin typeface="Arial" panose="020B0604020202020204" pitchFamily="34" charset="0"/>
            </a:endParaRPr>
          </a:p>
          <a:p>
            <a:endParaRPr lang="de-DE" altLang="de-DE" sz="3200" dirty="0">
              <a:latin typeface="Arial Unicode MS" panose="020B0604020202020204" pitchFamily="34" charset="-128"/>
            </a:endParaRPr>
          </a:p>
          <a:p>
            <a:r>
              <a:rPr lang="de-DE" altLang="de-DE" sz="3200" dirty="0">
                <a:latin typeface="Arial Unicode MS" panose="020B0604020202020204" pitchFamily="34" charset="-128"/>
              </a:rPr>
              <a:t> </a:t>
            </a:r>
            <a:endParaRPr lang="de-DE" altLang="de-DE" sz="6000" dirty="0">
              <a:latin typeface="Arial" panose="020B0604020202020204" pitchFamily="34" charset="0"/>
            </a:endParaRPr>
          </a:p>
          <a:p>
            <a:endParaRPr lang="de-DE" altLang="de-DE" sz="320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VNET </a:t>
            </a:r>
            <a:r>
              <a:rPr lang="de-DE" dirty="0" err="1"/>
              <a:t>Peering</a:t>
            </a:r>
            <a:r>
              <a:rPr lang="de-DE" dirty="0"/>
              <a:t> II	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9469821" y="2911366"/>
            <a:ext cx="2228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dirty="0">
                <a:latin typeface="Arial Unicode MS" panose="020B0604020202020204" pitchFamily="34" charset="-128"/>
              </a:rPr>
              <a:t>Link VNET1 </a:t>
            </a:r>
            <a:r>
              <a:rPr lang="de-DE" altLang="de-DE" dirty="0" err="1">
                <a:latin typeface="Arial Unicode MS" panose="020B0604020202020204" pitchFamily="34" charset="-128"/>
              </a:rPr>
              <a:t>to</a:t>
            </a:r>
            <a:r>
              <a:rPr lang="de-DE" altLang="de-DE" dirty="0">
                <a:latin typeface="Arial Unicode MS" panose="020B0604020202020204" pitchFamily="34" charset="-128"/>
              </a:rPr>
              <a:t> VNET2: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0839827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387573" y="4098430"/>
            <a:ext cx="11653523" cy="5034467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Expressroute</a:t>
            </a:r>
          </a:p>
        </p:txBody>
      </p:sp>
      <p:pic>
        <p:nvPicPr>
          <p:cNvPr id="4098" name="Picture 2" descr="https://acom.azurecomcdn.net/80C57D/cdn/mediahandler/docarticles/dpsmedia-prod/azure.microsoft.com/de-de/documentation/articles/expressroute-introduction/20160721050344/expressroute-bas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908" y="1040641"/>
            <a:ext cx="8477250" cy="3914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10134581" y="734677"/>
            <a:ext cx="193481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 </a:t>
            </a:r>
            <a:r>
              <a:rPr lang="en-US" dirty="0" err="1"/>
              <a:t>MBit</a:t>
            </a:r>
            <a:r>
              <a:rPr lang="en-US" dirty="0"/>
              <a:t>/s</a:t>
            </a:r>
          </a:p>
          <a:p>
            <a:r>
              <a:rPr lang="en-US" dirty="0"/>
              <a:t>100 </a:t>
            </a:r>
            <a:r>
              <a:rPr lang="en-US" dirty="0" err="1"/>
              <a:t>MBit</a:t>
            </a:r>
            <a:r>
              <a:rPr lang="en-US" dirty="0"/>
              <a:t>/s</a:t>
            </a:r>
          </a:p>
          <a:p>
            <a:r>
              <a:rPr lang="en-US" dirty="0"/>
              <a:t>200 </a:t>
            </a:r>
            <a:r>
              <a:rPr lang="en-US" dirty="0" err="1"/>
              <a:t>MBit</a:t>
            </a:r>
            <a:r>
              <a:rPr lang="en-US" dirty="0"/>
              <a:t>/s</a:t>
            </a:r>
          </a:p>
          <a:p>
            <a:r>
              <a:rPr lang="en-US" dirty="0"/>
              <a:t>500 </a:t>
            </a:r>
            <a:r>
              <a:rPr lang="en-US" dirty="0" err="1"/>
              <a:t>MBit</a:t>
            </a:r>
            <a:r>
              <a:rPr lang="en-US" dirty="0"/>
              <a:t>/s</a:t>
            </a:r>
          </a:p>
          <a:p>
            <a:r>
              <a:rPr lang="en-US" dirty="0"/>
              <a:t>1 </a:t>
            </a:r>
            <a:r>
              <a:rPr lang="en-US" dirty="0" err="1"/>
              <a:t>GBit</a:t>
            </a:r>
            <a:r>
              <a:rPr lang="en-US" dirty="0"/>
              <a:t>/s</a:t>
            </a:r>
          </a:p>
          <a:p>
            <a:r>
              <a:rPr lang="en-US" dirty="0"/>
              <a:t>2 </a:t>
            </a:r>
            <a:r>
              <a:rPr lang="en-US" dirty="0" err="1"/>
              <a:t>GBit</a:t>
            </a:r>
            <a:r>
              <a:rPr lang="en-US" dirty="0"/>
              <a:t>/s</a:t>
            </a:r>
          </a:p>
          <a:p>
            <a:r>
              <a:rPr lang="en-US" dirty="0"/>
              <a:t>5 </a:t>
            </a:r>
            <a:r>
              <a:rPr lang="en-US" dirty="0" err="1"/>
              <a:t>GBit</a:t>
            </a:r>
            <a:r>
              <a:rPr lang="en-US" dirty="0"/>
              <a:t>/s</a:t>
            </a:r>
          </a:p>
          <a:p>
            <a:r>
              <a:rPr lang="en-US" dirty="0"/>
              <a:t>10 </a:t>
            </a:r>
            <a:r>
              <a:rPr lang="en-US" dirty="0" err="1"/>
              <a:t>GBit</a:t>
            </a:r>
            <a:r>
              <a:rPr lang="en-US" dirty="0"/>
              <a:t>/s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389734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de-DE" dirty="0"/>
              <a:t> Start-</a:t>
            </a:r>
            <a:r>
              <a:rPr lang="de-DE" dirty="0" err="1"/>
              <a:t>AzureVirtualNetworkGatewayDiagnostics</a:t>
            </a:r>
            <a:endParaRPr lang="de-DE" dirty="0"/>
          </a:p>
          <a:p>
            <a:endParaRPr lang="de-DE" dirty="0"/>
          </a:p>
          <a:p>
            <a:r>
              <a:rPr lang="de-DE" dirty="0"/>
              <a:t>http://blogs.technet.com/b/keithmayer/archive/2015/12/07/step-by-step-capturing-azure-resource-manager-arm-vnet-gateway-diagnostic-logs.aspx </a:t>
            </a:r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TroubleShooting</a:t>
            </a:r>
            <a:r>
              <a:rPr lang="de-DE" dirty="0"/>
              <a:t> VPNs</a:t>
            </a:r>
          </a:p>
        </p:txBody>
      </p:sp>
    </p:spTree>
    <p:extLst>
      <p:ext uri="{BB962C8B-B14F-4D97-AF65-F5344CB8AC3E}">
        <p14:creationId xmlns:p14="http://schemas.microsoft.com/office/powerpoint/2010/main" val="2185455317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376135177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Basics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VNET </a:t>
            </a:r>
            <a:r>
              <a:rPr lang="de-DE" dirty="0" err="1"/>
              <a:t>to</a:t>
            </a:r>
            <a:r>
              <a:rPr lang="de-DE" dirty="0"/>
              <a:t> VNET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VNET </a:t>
            </a:r>
            <a:r>
              <a:rPr lang="de-DE" dirty="0" err="1"/>
              <a:t>to</a:t>
            </a:r>
            <a:r>
              <a:rPr lang="de-DE" dirty="0"/>
              <a:t> PREM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VNET </a:t>
            </a:r>
            <a:r>
              <a:rPr lang="de-DE" dirty="0" err="1"/>
              <a:t>Peering</a:t>
            </a:r>
            <a:endParaRPr lang="de-DE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Express Route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Troubleshooting </a:t>
            </a:r>
          </a:p>
        </p:txBody>
      </p:sp>
    </p:spTree>
    <p:extLst>
      <p:ext uri="{BB962C8B-B14F-4D97-AF65-F5344CB8AC3E}">
        <p14:creationId xmlns:p14="http://schemas.microsoft.com/office/powerpoint/2010/main" val="4148476763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PowerShell cmdlet for resetting Azure VPN gateway is Reset-</a:t>
            </a:r>
            <a:r>
              <a:rPr lang="en-US" dirty="0" err="1"/>
              <a:t>AzureVNetGateway</a:t>
            </a:r>
            <a:r>
              <a:rPr lang="en-US" dirty="0"/>
              <a:t>. Each Azure VPN gateway is </a:t>
            </a:r>
            <a:r>
              <a:rPr lang="en-US" dirty="0" err="1"/>
              <a:t>effecticely</a:t>
            </a:r>
            <a:r>
              <a:rPr lang="en-US" dirty="0"/>
              <a:t> two Virtual Machines running in an active-standby mode.  </a:t>
            </a:r>
          </a:p>
          <a:p>
            <a:endParaRPr lang="en-US" dirty="0"/>
          </a:p>
          <a:p>
            <a:r>
              <a:rPr lang="de-DE" dirty="0"/>
              <a:t>http://technet.microsoft.com/en-us/library/dd941612%28v=ws.10%29.aspx</a:t>
            </a:r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21824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32500" lnSpcReduction="20000"/>
          </a:bodyPr>
          <a:lstStyle/>
          <a:p>
            <a:r>
              <a:rPr lang="de-DE" dirty="0"/>
              <a:t>Advantages:</a:t>
            </a:r>
          </a:p>
          <a:p>
            <a:pPr fontAlgn="base"/>
            <a:r>
              <a:rPr lang="en-US" dirty="0"/>
              <a:t>Replaces eight initial exchanges with a single four-message exchange.</a:t>
            </a:r>
          </a:p>
          <a:p>
            <a:pPr fontAlgn="base"/>
            <a:r>
              <a:rPr lang="en-US" dirty="0"/>
              <a:t>Reduces the latency for the IPsec SA setup and increases connection establishment speed.</a:t>
            </a:r>
          </a:p>
          <a:p>
            <a:pPr fontAlgn="base"/>
            <a:r>
              <a:rPr lang="en-US" dirty="0"/>
              <a:t>Increases robustness against DOS attacks.</a:t>
            </a:r>
          </a:p>
          <a:p>
            <a:pPr fontAlgn="base"/>
            <a:r>
              <a:rPr lang="en-US" dirty="0"/>
              <a:t>Improves reliability through the use of sequence numbers, acknowledgements, and error correction.</a:t>
            </a:r>
          </a:p>
          <a:p>
            <a:pPr fontAlgn="base"/>
            <a:r>
              <a:rPr lang="en-US" dirty="0"/>
              <a:t>Improves reliability, as all messages are requests or responses. The initiator is responsible for retransmitting if it does not receive a response.</a:t>
            </a:r>
          </a:p>
          <a:p>
            <a:pPr fontAlgn="base"/>
            <a:r>
              <a:rPr lang="en-US" dirty="0" err="1"/>
              <a:t>KeyFeatures</a:t>
            </a:r>
            <a:r>
              <a:rPr lang="en-US" dirty="0"/>
              <a:t>:</a:t>
            </a:r>
          </a:p>
          <a:p>
            <a:pPr fontAlgn="base"/>
            <a:r>
              <a:rPr lang="de-DE" dirty="0"/>
              <a:t>Route-</a:t>
            </a:r>
            <a:r>
              <a:rPr lang="de-DE" dirty="0" err="1"/>
              <a:t>based</a:t>
            </a:r>
            <a:r>
              <a:rPr lang="de-DE" dirty="0"/>
              <a:t> VPNs / </a:t>
            </a:r>
            <a:r>
              <a:rPr lang="en-US" dirty="0"/>
              <a:t>Site-to-site VPNs. / Dead peer detection / Certificate-based authentication.</a:t>
            </a:r>
          </a:p>
          <a:p>
            <a:pPr fontAlgn="base"/>
            <a:r>
              <a:rPr lang="en-US" dirty="0" err="1"/>
              <a:t>AutoVPN</a:t>
            </a:r>
            <a:r>
              <a:rPr lang="en-US" dirty="0"/>
              <a:t> / Dynamic endpoint VPN.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Not supported Features:</a:t>
            </a:r>
          </a:p>
          <a:p>
            <a:pPr fontAlgn="base"/>
            <a:r>
              <a:rPr lang="de-DE" dirty="0" err="1"/>
              <a:t>Policy-based</a:t>
            </a:r>
            <a:r>
              <a:rPr lang="de-DE" dirty="0"/>
              <a:t> VPN. / </a:t>
            </a:r>
            <a:r>
              <a:rPr lang="de-DE" dirty="0" err="1"/>
              <a:t>Dialup</a:t>
            </a:r>
            <a:r>
              <a:rPr lang="de-DE" dirty="0"/>
              <a:t> </a:t>
            </a:r>
            <a:r>
              <a:rPr lang="de-DE" dirty="0" err="1"/>
              <a:t>tunnels</a:t>
            </a:r>
            <a:r>
              <a:rPr lang="de-DE" dirty="0"/>
              <a:t>. / VPN </a:t>
            </a:r>
            <a:r>
              <a:rPr lang="de-DE" dirty="0" err="1"/>
              <a:t>monitoring</a:t>
            </a:r>
            <a:r>
              <a:rPr lang="de-DE" dirty="0"/>
              <a:t>. / EAP / Multiple </a:t>
            </a:r>
            <a:r>
              <a:rPr lang="de-DE" dirty="0" err="1"/>
              <a:t>child</a:t>
            </a:r>
            <a:r>
              <a:rPr lang="de-DE" dirty="0"/>
              <a:t> SAs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same </a:t>
            </a:r>
            <a:r>
              <a:rPr lang="de-DE" dirty="0" err="1"/>
              <a:t>traffic</a:t>
            </a:r>
            <a:r>
              <a:rPr lang="de-DE" dirty="0"/>
              <a:t> </a:t>
            </a:r>
            <a:r>
              <a:rPr lang="de-DE" dirty="0" err="1"/>
              <a:t>selectors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QoS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.</a:t>
            </a:r>
          </a:p>
          <a:p>
            <a:pPr fontAlgn="base"/>
            <a:r>
              <a:rPr lang="de-DE" dirty="0"/>
              <a:t>IP Payload </a:t>
            </a:r>
            <a:r>
              <a:rPr lang="de-DE" dirty="0" err="1"/>
              <a:t>Compression</a:t>
            </a:r>
            <a:r>
              <a:rPr lang="de-DE" dirty="0"/>
              <a:t> Protocol (</a:t>
            </a:r>
            <a:r>
              <a:rPr lang="de-DE" dirty="0" err="1"/>
              <a:t>IPComp</a:t>
            </a:r>
            <a:r>
              <a:rPr lang="de-DE" dirty="0"/>
              <a:t>). / Traffic </a:t>
            </a:r>
            <a:r>
              <a:rPr lang="de-DE" dirty="0" err="1"/>
              <a:t>selectors</a:t>
            </a:r>
            <a:r>
              <a:rPr lang="de-DE" dirty="0"/>
              <a:t>.</a:t>
            </a:r>
          </a:p>
          <a:p>
            <a:pPr fontAlgn="base"/>
            <a:endParaRPr lang="en-US" dirty="0"/>
          </a:p>
          <a:p>
            <a:pPr fontAlgn="base"/>
            <a:endParaRPr lang="en-US" dirty="0"/>
          </a:p>
          <a:p>
            <a:pPr fontAlgn="base"/>
            <a:endParaRPr lang="en-US" dirty="0"/>
          </a:p>
          <a:p>
            <a:pPr fontAlgn="base"/>
            <a:endParaRPr lang="en-US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IKEv2	</a:t>
            </a:r>
          </a:p>
        </p:txBody>
      </p:sp>
    </p:spTree>
    <p:extLst>
      <p:ext uri="{BB962C8B-B14F-4D97-AF65-F5344CB8AC3E}">
        <p14:creationId xmlns:p14="http://schemas.microsoft.com/office/powerpoint/2010/main" val="288620834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</a:t>
            </a:r>
            <a:r>
              <a:rPr lang="de-DE" dirty="0" err="1"/>
              <a:t>Subnetting</a:t>
            </a:r>
            <a:r>
              <a:rPr lang="de-DE" dirty="0"/>
              <a:t>?</a:t>
            </a:r>
          </a:p>
        </p:txBody>
      </p:sp>
      <p:sp>
        <p:nvSpPr>
          <p:cNvPr id="4" name="Text Placeholder 4"/>
          <p:cNvSpPr txBox="1">
            <a:spLocks/>
          </p:cNvSpPr>
          <p:nvPr/>
        </p:nvSpPr>
        <p:spPr>
          <a:xfrm>
            <a:off x="1113475" y="2939825"/>
            <a:ext cx="10197255" cy="92141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20000"/>
              </a:lnSpc>
              <a:buNone/>
              <a:defRPr/>
            </a:pPr>
            <a:r>
              <a:rPr lang="de-DE" sz="20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= </a:t>
            </a:r>
            <a:r>
              <a:rPr lang="de-DE" sz="2000" dirty="0">
                <a:solidFill>
                  <a:srgbClr val="252525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Teilnetz eines Netzwerkes (IP)</a:t>
            </a:r>
            <a:br>
              <a:rPr lang="de-DE" sz="2000" dirty="0">
                <a:solidFill>
                  <a:srgbClr val="252525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sz="2000" dirty="0">
                <a:solidFill>
                  <a:srgbClr val="252525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= logische Einheit von verbundenen Netzwerkgeräten</a:t>
            </a:r>
            <a:endParaRPr lang="de-DE" sz="2000" dirty="0">
              <a:solidFill>
                <a:schemeClr val="tx1"/>
              </a:solidFill>
              <a:latin typeface="+mj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273906" y="2138059"/>
            <a:ext cx="9860673" cy="896552"/>
          </a:xfrm>
          <a:prstGeom prst="rect">
            <a:avLst/>
          </a:prstGeom>
        </p:spPr>
        <p:txBody>
          <a:bodyPr vert="horz" wrap="square" lIns="182880" tIns="146304" rIns="182880" bIns="146304" rtlCol="0" anchor="ctr">
            <a:normAutofit/>
          </a:bodyPr>
          <a:lstStyle>
            <a:lvl1pPr algn="l" defTabSz="9102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48" kern="1200">
                <a:solidFill>
                  <a:srgbClr val="0078D7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de-DE" dirty="0"/>
              <a:t>Was ist ein Subnetz?</a:t>
            </a:r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1113475" y="1251350"/>
            <a:ext cx="10197255" cy="116717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20000"/>
              </a:lnSpc>
              <a:buNone/>
              <a:defRPr/>
            </a:pPr>
            <a:r>
              <a:rPr lang="de-DE" sz="2000" dirty="0">
                <a:solidFill>
                  <a:schemeClr val="tx1"/>
                </a:solidFill>
                <a:latin typeface="Segoe UI Light"/>
              </a:rPr>
              <a:t>= Netzwerk in mehrere kleine Subnetze aufteilen</a:t>
            </a:r>
            <a:br>
              <a:rPr lang="de-DE" sz="2000" dirty="0">
                <a:solidFill>
                  <a:schemeClr val="tx1"/>
                </a:solidFill>
                <a:latin typeface="Segoe UI Light"/>
              </a:rPr>
            </a:br>
            <a:endParaRPr lang="de-DE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273905" y="4133683"/>
            <a:ext cx="9860673" cy="896552"/>
          </a:xfrm>
          <a:prstGeom prst="rect">
            <a:avLst/>
          </a:prstGeom>
        </p:spPr>
        <p:txBody>
          <a:bodyPr vert="horz" wrap="square" lIns="182880" tIns="146304" rIns="182880" bIns="146304" rtlCol="0" anchor="ctr">
            <a:normAutofit/>
          </a:bodyPr>
          <a:lstStyle>
            <a:lvl1pPr algn="l" defTabSz="9102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48" kern="1200">
                <a:solidFill>
                  <a:srgbClr val="0078D7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de-DE" dirty="0"/>
              <a:t>…und warum? </a:t>
            </a:r>
          </a:p>
        </p:txBody>
      </p:sp>
      <p:sp>
        <p:nvSpPr>
          <p:cNvPr id="8" name="Text Placeholder 4"/>
          <p:cNvSpPr txBox="1">
            <a:spLocks/>
          </p:cNvSpPr>
          <p:nvPr/>
        </p:nvSpPr>
        <p:spPr>
          <a:xfrm>
            <a:off x="1164414" y="4908545"/>
            <a:ext cx="10197255" cy="92141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20000"/>
              </a:lnSpc>
              <a:buNone/>
              <a:defRPr/>
            </a:pPr>
            <a:r>
              <a:rPr lang="de-DE" sz="20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Logische Gruppierung (Abteilungen, Standorte, Drucker, …) </a:t>
            </a:r>
            <a:br>
              <a:rPr lang="de-DE" sz="20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sz="1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z.B. damit Nutzer nur Drucker in Ihrer Abteilung/geografischer Lokation sehen können</a:t>
            </a:r>
            <a:endParaRPr lang="de-DE" sz="2000" dirty="0">
              <a:solidFill>
                <a:schemeClr val="tx1"/>
              </a:solidFill>
              <a:latin typeface="+mj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56712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2857507" y="1317175"/>
            <a:ext cx="6609732" cy="1694473"/>
          </a:xfrm>
        </p:spPr>
        <p:txBody>
          <a:bodyPr>
            <a:normAutofit/>
          </a:bodyPr>
          <a:lstStyle/>
          <a:p>
            <a:r>
              <a:rPr lang="de-DE" sz="2800" dirty="0"/>
              <a:t>IP-Adresse:         192.168.168.  0</a:t>
            </a:r>
          </a:p>
          <a:p>
            <a:r>
              <a:rPr lang="de-DE" sz="2800" dirty="0"/>
              <a:t>Subnetzmaske:  255.255.255. 0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Basics</a:t>
            </a:r>
          </a:p>
        </p:txBody>
      </p:sp>
      <p:sp>
        <p:nvSpPr>
          <p:cNvPr id="4" name="Rechteck 3"/>
          <p:cNvSpPr/>
          <p:nvPr/>
        </p:nvSpPr>
        <p:spPr>
          <a:xfrm>
            <a:off x="5323077" y="1384182"/>
            <a:ext cx="1971413" cy="111573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7378380" y="1384182"/>
            <a:ext cx="385893" cy="111573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5701181" y="2566924"/>
            <a:ext cx="1216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2060"/>
                </a:solidFill>
              </a:rPr>
              <a:t>Netzanteil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7156671" y="2566924"/>
            <a:ext cx="1215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accent2"/>
                </a:solidFill>
              </a:rPr>
              <a:t>Hostanteil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880844" y="3011648"/>
            <a:ext cx="10754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805343" y="3380980"/>
            <a:ext cx="106875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/>
              <a:t>IPv4 = 32-stellige Binärzahl </a:t>
            </a:r>
          </a:p>
          <a:p>
            <a:pPr marL="285750" indent="-285750">
              <a:buFontTx/>
              <a:buChar char="-"/>
            </a:pPr>
            <a:r>
              <a:rPr lang="de-DE" dirty="0"/>
              <a:t>IPv6 = 128-stellige Binärzahl</a:t>
            </a:r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Erste (Netzwerkadresse) und letzte (Broadcastadresse IP-Adresse eines IP-Adressbereichs können nicht vergeben werden</a:t>
            </a:r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graphicFrame>
        <p:nvGraphicFramePr>
          <p:cNvPr id="10" name="Tabel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878595"/>
              </p:ext>
            </p:extLst>
          </p:nvPr>
        </p:nvGraphicFramePr>
        <p:xfrm>
          <a:off x="1985963" y="5059245"/>
          <a:ext cx="7008598" cy="70612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532339">
                  <a:extLst>
                    <a:ext uri="{9D8B030D-6E8A-4147-A177-3AD203B41FA5}">
                      <a16:colId xmlns:a16="http://schemas.microsoft.com/office/drawing/2014/main" val="1736754843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3791626883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472578595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1014218724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1511397092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700246906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1226257170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4272329961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971128698"/>
                    </a:ext>
                  </a:extLst>
                </a:gridCol>
                <a:gridCol w="469179">
                  <a:extLst>
                    <a:ext uri="{9D8B030D-6E8A-4147-A177-3AD203B41FA5}">
                      <a16:colId xmlns:a16="http://schemas.microsoft.com/office/drawing/2014/main" val="15885834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Anzahl von bits: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3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4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5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6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7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8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4645564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Anzahl von Subnetzen:</a:t>
                      </a:r>
                      <a:br>
                        <a:rPr lang="de-DE" sz="1100">
                          <a:effectLst/>
                        </a:rPr>
                      </a:br>
                      <a:r>
                        <a:rPr lang="de-DE" sz="1100">
                          <a:effectLst/>
                        </a:rPr>
                        <a:t>(= 2^Anzahl von bits)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4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8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 dirty="0">
                          <a:effectLst/>
                        </a:rPr>
                        <a:t>16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32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64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128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 dirty="0">
                          <a:effectLst/>
                        </a:rPr>
                        <a:t>256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8745234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850521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273908" y="1182953"/>
            <a:ext cx="11918092" cy="5034467"/>
          </a:xfrm>
        </p:spPr>
        <p:txBody>
          <a:bodyPr/>
          <a:lstStyle/>
          <a:p>
            <a:r>
              <a:rPr lang="de-DE" sz="2400" dirty="0"/>
              <a:t>= </a:t>
            </a:r>
            <a:r>
              <a:rPr lang="de-DE" sz="2800" b="1" dirty="0" err="1"/>
              <a:t>C</a:t>
            </a:r>
            <a:r>
              <a:rPr lang="de-DE" sz="2400" dirty="0" err="1"/>
              <a:t>lassless</a:t>
            </a:r>
            <a:r>
              <a:rPr lang="de-DE" sz="2400" dirty="0"/>
              <a:t> </a:t>
            </a:r>
            <a:r>
              <a:rPr lang="de-DE" sz="2800" b="1" dirty="0" err="1"/>
              <a:t>I</a:t>
            </a:r>
            <a:r>
              <a:rPr lang="de-DE" sz="2400" dirty="0" err="1"/>
              <a:t>nter</a:t>
            </a:r>
            <a:r>
              <a:rPr lang="de-DE" sz="2400" dirty="0"/>
              <a:t> </a:t>
            </a:r>
            <a:r>
              <a:rPr lang="de-DE" sz="2800" b="1" dirty="0"/>
              <a:t>D</a:t>
            </a:r>
            <a:r>
              <a:rPr lang="de-DE" sz="2400" dirty="0"/>
              <a:t>omain </a:t>
            </a:r>
            <a:r>
              <a:rPr lang="de-DE" sz="2800" b="1" dirty="0"/>
              <a:t>R</a:t>
            </a:r>
            <a:r>
              <a:rPr lang="de-DE" sz="2400" dirty="0"/>
              <a:t>outing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/>
              <a:t>Effizientere Nutzung des IPv4 Adressraums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/>
              <a:t>Neue Notation für Suffixe (Netzwerk</a:t>
            </a:r>
            <a:r>
              <a:rPr lang="de-DE" sz="2400" dirty="0">
                <a:solidFill>
                  <a:schemeClr val="accent1"/>
                </a:solidFill>
              </a:rPr>
              <a:t>/Subnetzmaske</a:t>
            </a:r>
            <a:r>
              <a:rPr lang="de-DE" sz="2400" dirty="0"/>
              <a:t>)</a:t>
            </a:r>
          </a:p>
          <a:p>
            <a:pPr marL="1163783" lvl="1" indent="-457200">
              <a:buFont typeface="Arial" panose="020B0604020202020204" pitchFamily="34" charset="0"/>
              <a:buChar char="•"/>
            </a:pPr>
            <a:r>
              <a:rPr lang="de-DE" sz="2000" dirty="0"/>
              <a:t>Jetzt:  192.68.0.0 </a:t>
            </a:r>
            <a:r>
              <a:rPr lang="de-DE" sz="2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/24</a:t>
            </a:r>
          </a:p>
          <a:p>
            <a:pPr marL="1163783" lvl="1" indent="-457200">
              <a:buFont typeface="Arial" panose="020B0604020202020204" pitchFamily="34" charset="0"/>
              <a:buChar char="•"/>
            </a:pPr>
            <a:r>
              <a:rPr lang="de-DE" sz="2000" dirty="0"/>
              <a:t>Statt:  192.68.0.0 </a:t>
            </a:r>
            <a:r>
              <a:rPr lang="de-DE" sz="2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/255.255.255.0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/X </a:t>
            </a:r>
            <a:r>
              <a:rPr lang="de-DE" sz="2400" dirty="0"/>
              <a:t>= Anzahl an </a:t>
            </a:r>
            <a:r>
              <a:rPr lang="de-DE" sz="2400" dirty="0" err="1"/>
              <a:t>bits</a:t>
            </a:r>
            <a:r>
              <a:rPr lang="de-DE" sz="2400" dirty="0"/>
              <a:t>, die gleich 1 gesetzt werden (binäre Schreibweise der Subnetzmaske)</a:t>
            </a:r>
          </a:p>
          <a:p>
            <a:pPr marL="1163783" lvl="1" indent="-457200">
              <a:buFont typeface="Arial" panose="020B0604020202020204" pitchFamily="34" charset="0"/>
              <a:buChar char="•"/>
            </a:pPr>
            <a:r>
              <a:rPr lang="de-DE" sz="2000" dirty="0"/>
              <a:t>Beispiel: /24 =&gt; 11111111.11111111.11111111.00000000</a:t>
            </a:r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273908" y="286401"/>
            <a:ext cx="9860673" cy="896552"/>
          </a:xfrm>
        </p:spPr>
        <p:txBody>
          <a:bodyPr/>
          <a:lstStyle/>
          <a:p>
            <a:r>
              <a:rPr lang="de-DE" dirty="0"/>
              <a:t>CIDR</a:t>
            </a:r>
          </a:p>
        </p:txBody>
      </p:sp>
      <p:sp>
        <p:nvSpPr>
          <p:cNvPr id="4" name="Geschweifte Klammer links 3"/>
          <p:cNvSpPr/>
          <p:nvPr/>
        </p:nvSpPr>
        <p:spPr>
          <a:xfrm rot="16200000">
            <a:off x="3984636" y="4598450"/>
            <a:ext cx="45719" cy="985536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3731635" y="5256871"/>
            <a:ext cx="5194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/>
                </a:solidFill>
              </a:rPr>
              <a:t>8       +         8        +     8 = 24</a:t>
            </a:r>
            <a:r>
              <a:rPr lang="de-DE" dirty="0"/>
              <a:t>    </a:t>
            </a:r>
            <a:r>
              <a:rPr lang="de-DE" dirty="0">
                <a:solidFill>
                  <a:schemeClr val="accent2"/>
                </a:solidFill>
              </a:rPr>
              <a:t>(32-24=8)</a:t>
            </a:r>
          </a:p>
        </p:txBody>
      </p:sp>
      <p:sp>
        <p:nvSpPr>
          <p:cNvPr id="9" name="Geschweifte Klammer links 8"/>
          <p:cNvSpPr/>
          <p:nvPr/>
        </p:nvSpPr>
        <p:spPr>
          <a:xfrm rot="16200000">
            <a:off x="5181385" y="4604663"/>
            <a:ext cx="45719" cy="985536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Geschweifte Klammer links 9"/>
          <p:cNvSpPr/>
          <p:nvPr/>
        </p:nvSpPr>
        <p:spPr>
          <a:xfrm rot="16200000">
            <a:off x="6279363" y="4598450"/>
            <a:ext cx="45719" cy="985536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Geschweifte Klammer links 10"/>
          <p:cNvSpPr/>
          <p:nvPr/>
        </p:nvSpPr>
        <p:spPr>
          <a:xfrm rot="16200000">
            <a:off x="7383760" y="4598450"/>
            <a:ext cx="45719" cy="985536"/>
          </a:xfrm>
          <a:prstGeom prst="leftBrac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262216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/>
          <p:cNvSpPr txBox="1"/>
          <p:nvPr/>
        </p:nvSpPr>
        <p:spPr>
          <a:xfrm>
            <a:off x="4600576" y="2542375"/>
            <a:ext cx="5779293" cy="62324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1702185" lvl="2" indent="-457200">
              <a:buAutoNum type="arabicPeriod"/>
            </a:pPr>
            <a:r>
              <a:rPr lang="de-DE" sz="1150" dirty="0"/>
              <a:t>CIDR Schreibweise:   /26 (32-6)</a:t>
            </a:r>
          </a:p>
          <a:p>
            <a:pPr marL="1702185" lvl="2" indent="-457200">
              <a:buAutoNum type="arabicPeriod"/>
            </a:pPr>
            <a:r>
              <a:rPr lang="de-DE" sz="1150" dirty="0"/>
              <a:t>Binär:                        </a:t>
            </a:r>
            <a:r>
              <a:rPr lang="de-DE" sz="1150" dirty="0">
                <a:latin typeface="Calibri" panose="020F0502020204030204" pitchFamily="34" charset="0"/>
              </a:rPr>
              <a:t>1111111.11111111.11111111.11000000</a:t>
            </a:r>
          </a:p>
          <a:p>
            <a:pPr marL="1702185" lvl="2" indent="-457200">
              <a:buAutoNum type="arabicPeriod"/>
            </a:pPr>
            <a:r>
              <a:rPr lang="de-DE" sz="1150" dirty="0">
                <a:latin typeface="Calibri" panose="020F0502020204030204" pitchFamily="34" charset="0"/>
              </a:rPr>
              <a:t>Dezimal:                        255.255.255.192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390684" y="992521"/>
            <a:ext cx="11653523" cy="5686885"/>
          </a:xfrm>
        </p:spPr>
        <p:txBody>
          <a:bodyPr>
            <a:normAutofit/>
          </a:bodyPr>
          <a:lstStyle/>
          <a:p>
            <a:r>
              <a:rPr lang="de-DE" sz="1600" b="1" dirty="0"/>
              <a:t>Aufgabe: </a:t>
            </a:r>
            <a:r>
              <a:rPr lang="de-DE" sz="1600" dirty="0"/>
              <a:t>Adressbereich </a:t>
            </a:r>
            <a:r>
              <a:rPr lang="de-DE" sz="1600" b="1" dirty="0"/>
              <a:t>184.72.0.0/16</a:t>
            </a:r>
            <a:r>
              <a:rPr lang="de-DE" sz="1600" dirty="0"/>
              <a:t>, es sollen </a:t>
            </a:r>
            <a:r>
              <a:rPr lang="de-DE" sz="1600" b="1" dirty="0"/>
              <a:t>12 Netze</a:t>
            </a:r>
            <a:r>
              <a:rPr lang="de-DE" sz="1600" dirty="0"/>
              <a:t> vergeben werden, pro Netz sollen </a:t>
            </a:r>
            <a:r>
              <a:rPr lang="de-DE" sz="1600" b="1" dirty="0"/>
              <a:t>40 Hosts</a:t>
            </a:r>
            <a:r>
              <a:rPr lang="de-DE" sz="1600" dirty="0"/>
              <a:t> </a:t>
            </a:r>
            <a:r>
              <a:rPr lang="de-DE" sz="1600" dirty="0" err="1"/>
              <a:t>addressierbar</a:t>
            </a:r>
            <a:r>
              <a:rPr lang="de-DE" sz="1600" dirty="0"/>
              <a:t> sein.</a:t>
            </a:r>
            <a:endParaRPr lang="de-DE" sz="1800" dirty="0"/>
          </a:p>
          <a:p>
            <a:pPr marL="457200" indent="-457200">
              <a:buAutoNum type="arabicPeriod"/>
            </a:pPr>
            <a:r>
              <a:rPr lang="de-DE" sz="1800" dirty="0"/>
              <a:t>Wie viele Adressen benötige ich für 12 Netze mit je 40 Hosts? =&gt; Subnetzmaske ermitteln</a:t>
            </a:r>
          </a:p>
          <a:p>
            <a:pPr marL="1163783" lvl="1" indent="-457200">
              <a:buAutoNum type="arabicPeriod"/>
            </a:pPr>
            <a:r>
              <a:rPr lang="de-DE" sz="1151" dirty="0"/>
              <a:t>12 Netze: 2^</a:t>
            </a:r>
            <a:r>
              <a:rPr lang="de-DE" sz="1151" dirty="0">
                <a:solidFill>
                  <a:schemeClr val="accent1"/>
                </a:solidFill>
              </a:rPr>
              <a:t>4</a:t>
            </a:r>
            <a:r>
              <a:rPr lang="de-DE" sz="1151" dirty="0"/>
              <a:t> = 16 Adressen sind nötig</a:t>
            </a:r>
          </a:p>
          <a:p>
            <a:pPr marL="1163783" lvl="1" indent="-457200">
              <a:buAutoNum type="arabicPeriod"/>
            </a:pPr>
            <a:r>
              <a:rPr lang="de-DE" sz="1151" dirty="0"/>
              <a:t>40 Hosts:  2^</a:t>
            </a:r>
            <a:r>
              <a:rPr lang="de-DE" sz="1151" dirty="0">
                <a:solidFill>
                  <a:schemeClr val="accent2"/>
                </a:solidFill>
              </a:rPr>
              <a:t>6</a:t>
            </a:r>
            <a:r>
              <a:rPr lang="de-DE" sz="1151" dirty="0"/>
              <a:t> = 64 Adresse sind nötig =&gt; </a:t>
            </a:r>
            <a:r>
              <a:rPr lang="de-DE" sz="1151" dirty="0">
                <a:solidFill>
                  <a:schemeClr val="accent2"/>
                </a:solidFill>
              </a:rPr>
              <a:t>6 </a:t>
            </a:r>
            <a:r>
              <a:rPr lang="de-DE" sz="1151" dirty="0"/>
              <a:t>Bits sind für den Host reserviert </a:t>
            </a:r>
          </a:p>
          <a:p>
            <a:pPr marL="1163783" lvl="1" indent="-457200">
              <a:buAutoNum type="arabicPeriod"/>
            </a:pPr>
            <a:r>
              <a:rPr lang="de-DE" sz="1151" dirty="0"/>
              <a:t>32 </a:t>
            </a:r>
            <a:r>
              <a:rPr lang="de-DE" sz="1151" dirty="0" err="1"/>
              <a:t>bit</a:t>
            </a:r>
            <a:r>
              <a:rPr lang="de-DE" sz="1151" dirty="0"/>
              <a:t> – </a:t>
            </a:r>
            <a:r>
              <a:rPr lang="de-DE" sz="1151" dirty="0">
                <a:solidFill>
                  <a:schemeClr val="accent2"/>
                </a:solidFill>
              </a:rPr>
              <a:t>6 </a:t>
            </a:r>
            <a:r>
              <a:rPr lang="de-DE" sz="1151" dirty="0" err="1">
                <a:solidFill>
                  <a:schemeClr val="accent2"/>
                </a:solidFill>
              </a:rPr>
              <a:t>bit</a:t>
            </a:r>
            <a:r>
              <a:rPr lang="de-DE" sz="1151" dirty="0">
                <a:solidFill>
                  <a:schemeClr val="accent2"/>
                </a:solidFill>
              </a:rPr>
              <a:t> </a:t>
            </a:r>
            <a:r>
              <a:rPr lang="de-DE" sz="1151" dirty="0"/>
              <a:t>= 26 </a:t>
            </a:r>
            <a:r>
              <a:rPr lang="de-DE" sz="1151" dirty="0" err="1"/>
              <a:t>bits</a:t>
            </a:r>
            <a:r>
              <a:rPr lang="de-DE" sz="1151" dirty="0"/>
              <a:t> für den Netzanteil =&gt; Subnetzmaske: </a:t>
            </a:r>
          </a:p>
          <a:p>
            <a:pPr marL="457200" indent="-457200">
              <a:buAutoNum type="arabicPeriod"/>
            </a:pPr>
            <a:r>
              <a:rPr lang="de-DE" sz="1800" dirty="0"/>
              <a:t>Hilfsmaske anhand 1.) aufsetzen</a:t>
            </a:r>
          </a:p>
          <a:p>
            <a:pPr marL="1163783" lvl="1" indent="-457200">
              <a:buAutoNum type="arabicPeriod"/>
            </a:pPr>
            <a:r>
              <a:rPr lang="de-DE" sz="1400" dirty="0"/>
              <a:t>184.72.0.000000</a:t>
            </a:r>
            <a:r>
              <a:rPr lang="de-DE" sz="1400" dirty="0">
                <a:solidFill>
                  <a:schemeClr val="accent1"/>
                </a:solidFill>
              </a:rPr>
              <a:t>NN.NN</a:t>
            </a:r>
            <a:r>
              <a:rPr lang="de-DE" sz="1400" dirty="0">
                <a:solidFill>
                  <a:schemeClr val="accent2"/>
                </a:solidFill>
              </a:rPr>
              <a:t>HHHHHH</a:t>
            </a:r>
          </a:p>
          <a:p>
            <a:pPr marL="457200" indent="-457200">
              <a:buAutoNum type="arabicPeriod"/>
            </a:pPr>
            <a:r>
              <a:rPr lang="de-DE" sz="1800" dirty="0"/>
              <a:t>Berechnen der Subnetze, z.B. Subnetz 10</a:t>
            </a:r>
          </a:p>
          <a:p>
            <a:pPr marL="1163783" lvl="1" indent="-457200">
              <a:buFont typeface="Wingdings" panose="05000000000000000000" pitchFamily="2" charset="2"/>
              <a:buAutoNum type="arabicPeriod"/>
            </a:pPr>
            <a:r>
              <a:rPr lang="de-DE" sz="1150" dirty="0"/>
              <a:t>Netzanteil berechnen</a:t>
            </a:r>
            <a:br>
              <a:rPr lang="de-DE" sz="1150" dirty="0"/>
            </a:br>
            <a:r>
              <a:rPr lang="de-DE" sz="1150" dirty="0">
                <a:latin typeface="+mj-lt"/>
              </a:rPr>
              <a:t>Umwandeln in Binär: 10 = 1010 =&gt; NN.NN =&gt; </a:t>
            </a:r>
            <a:r>
              <a:rPr lang="de-DE" sz="1200" dirty="0">
                <a:latin typeface="+mj-lt"/>
              </a:rPr>
              <a:t>184.72.0.000000</a:t>
            </a:r>
            <a:r>
              <a:rPr lang="de-DE" sz="1200" dirty="0">
                <a:solidFill>
                  <a:schemeClr val="accent1"/>
                </a:solidFill>
                <a:latin typeface="+mj-lt"/>
              </a:rPr>
              <a:t>10.10</a:t>
            </a:r>
            <a:r>
              <a:rPr lang="de-DE" sz="1200" dirty="0">
                <a:solidFill>
                  <a:schemeClr val="accent2"/>
                </a:solidFill>
                <a:latin typeface="+mj-lt"/>
              </a:rPr>
              <a:t>HHHHHH</a:t>
            </a:r>
          </a:p>
          <a:p>
            <a:pPr marL="1163783" lvl="1" indent="-457200">
              <a:buClr>
                <a:srgbClr val="0072C6"/>
              </a:buClr>
              <a:buFont typeface="Wingdings" panose="05000000000000000000" pitchFamily="2" charset="2"/>
              <a:buAutoNum type="arabicPeriod"/>
            </a:pPr>
            <a:r>
              <a:rPr lang="de-DE" sz="1200" dirty="0"/>
              <a:t>Hostanteil auf 0 setzen um Netzadresse zu ermitteln</a:t>
            </a:r>
            <a:br>
              <a:rPr lang="de-DE" sz="1200" dirty="0"/>
            </a:br>
            <a:r>
              <a:rPr lang="de-DE" sz="1200" dirty="0">
                <a:solidFill>
                  <a:prstClr val="black"/>
                </a:solidFill>
                <a:latin typeface="Segoe UI Light"/>
              </a:rPr>
              <a:t>184.72.0.000000</a:t>
            </a:r>
            <a:r>
              <a:rPr lang="de-DE" sz="1200" dirty="0">
                <a:solidFill>
                  <a:srgbClr val="0072C6"/>
                </a:solidFill>
                <a:latin typeface="Segoe UI Light"/>
              </a:rPr>
              <a:t>10.10</a:t>
            </a:r>
            <a:r>
              <a:rPr lang="de-DE" sz="1200" dirty="0">
                <a:solidFill>
                  <a:srgbClr val="EB3C00"/>
                </a:solidFill>
                <a:latin typeface="Segoe UI Light"/>
              </a:rPr>
              <a:t>000000 </a:t>
            </a:r>
            <a:r>
              <a:rPr lang="de-DE" sz="1200" dirty="0">
                <a:latin typeface="Segoe UI Light"/>
              </a:rPr>
              <a:t>=&gt; Umwandeln in Dezimal:  </a:t>
            </a:r>
            <a:r>
              <a:rPr lang="de-DE" sz="1200" b="1" u="sng" dirty="0">
                <a:latin typeface="Segoe UI Light"/>
              </a:rPr>
              <a:t>184.72.2.128 = Netzadresse</a:t>
            </a:r>
          </a:p>
          <a:p>
            <a:pPr marL="1163783" lvl="1" indent="-457200">
              <a:buClr>
                <a:srgbClr val="0072C6"/>
              </a:buClr>
              <a:buFont typeface="Wingdings" panose="05000000000000000000" pitchFamily="2" charset="2"/>
              <a:buAutoNum type="arabicPeriod"/>
            </a:pPr>
            <a:r>
              <a:rPr lang="de-DE" sz="1200" dirty="0"/>
              <a:t>Hostanteil auf 1 setzen um Broadcastadresse zu ermitteln</a:t>
            </a:r>
            <a:br>
              <a:rPr lang="de-DE" sz="1200" dirty="0"/>
            </a:br>
            <a:r>
              <a:rPr lang="de-DE" sz="1200" dirty="0">
                <a:solidFill>
                  <a:prstClr val="black"/>
                </a:solidFill>
                <a:latin typeface="Segoe UI Light"/>
              </a:rPr>
              <a:t>184.72.0.000000</a:t>
            </a:r>
            <a:r>
              <a:rPr lang="de-DE" sz="1200" dirty="0">
                <a:solidFill>
                  <a:srgbClr val="0072C6"/>
                </a:solidFill>
                <a:latin typeface="Segoe UI Light"/>
              </a:rPr>
              <a:t>10.10</a:t>
            </a:r>
            <a:r>
              <a:rPr lang="de-DE" sz="1200" dirty="0">
                <a:solidFill>
                  <a:srgbClr val="EB3C00"/>
                </a:solidFill>
                <a:latin typeface="Segoe UI Light"/>
              </a:rPr>
              <a:t>111111´    </a:t>
            </a:r>
            <a:r>
              <a:rPr lang="de-DE" sz="1200" dirty="0">
                <a:latin typeface="Segoe UI Light"/>
              </a:rPr>
              <a:t>=&gt; Umwandeln in Dezimal:  </a:t>
            </a:r>
            <a:r>
              <a:rPr lang="de-DE" sz="1200" b="1" u="sng" dirty="0">
                <a:latin typeface="Segoe UI Light"/>
              </a:rPr>
              <a:t>184.72.2.191 = Broadcastadresse</a:t>
            </a:r>
          </a:p>
          <a:p>
            <a:pPr marL="1163783" lvl="1" indent="-457200">
              <a:buClr>
                <a:srgbClr val="0072C6"/>
              </a:buClr>
              <a:buFont typeface="Wingdings" panose="05000000000000000000" pitchFamily="2" charset="2"/>
              <a:buAutoNum type="arabicPeriod"/>
            </a:pPr>
            <a:r>
              <a:rPr lang="de-DE" sz="1200" dirty="0"/>
              <a:t>Subnetz 10 befindet sich zwischen Netzadresse und Broadcastadresse</a:t>
            </a:r>
            <a:br>
              <a:rPr lang="de-DE" sz="1200" b="1" u="sng" dirty="0">
                <a:latin typeface="Segoe UI Light"/>
              </a:rPr>
            </a:br>
            <a:r>
              <a:rPr lang="de-DE" sz="1200" dirty="0">
                <a:latin typeface="+mj-lt"/>
              </a:rPr>
              <a:t>184.72.2.129 - 184.72.2.190</a:t>
            </a:r>
          </a:p>
          <a:p>
            <a:pPr marL="1163783" lvl="1" indent="-457200">
              <a:buClr>
                <a:srgbClr val="0072C6"/>
              </a:buClr>
              <a:buFont typeface="Wingdings" panose="05000000000000000000" pitchFamily="2" charset="2"/>
              <a:buAutoNum type="arabicPeriod"/>
            </a:pPr>
            <a:endParaRPr lang="de-DE" sz="1200" dirty="0"/>
          </a:p>
          <a:p>
            <a:pPr marL="1163783" lvl="1" indent="-457200">
              <a:buClr>
                <a:srgbClr val="0072C6"/>
              </a:buClr>
              <a:buFont typeface="Wingdings" panose="05000000000000000000" pitchFamily="2" charset="2"/>
              <a:buAutoNum type="arabicPeriod"/>
            </a:pPr>
            <a:endParaRPr lang="de-DE" sz="1200" b="1" u="sng" dirty="0">
              <a:solidFill>
                <a:srgbClr val="EB3C00"/>
              </a:solidFill>
              <a:latin typeface="Segoe UI Light"/>
            </a:endParaRPr>
          </a:p>
          <a:p>
            <a:pPr marL="1163783" lvl="1" indent="-457200">
              <a:buFont typeface="Wingdings" panose="05000000000000000000" pitchFamily="2" charset="2"/>
              <a:buAutoNum type="arabicPeriod"/>
            </a:pPr>
            <a:endParaRPr lang="de-DE" sz="1200" dirty="0"/>
          </a:p>
          <a:p>
            <a:pPr marL="1163783" lvl="1" indent="-457200">
              <a:buAutoNum type="arabicPeriod"/>
            </a:pPr>
            <a:endParaRPr lang="de-DE" sz="1150" dirty="0"/>
          </a:p>
          <a:p>
            <a:pPr marL="457200" indent="-457200">
              <a:buAutoNum type="arabicPeriod"/>
            </a:pPr>
            <a:endParaRPr lang="de-DE" sz="2399" dirty="0">
              <a:latin typeface="Calibri" panose="020F0502020204030204" pitchFamily="34" charset="0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245333" y="108626"/>
            <a:ext cx="9860673" cy="896552"/>
          </a:xfrm>
        </p:spPr>
        <p:txBody>
          <a:bodyPr/>
          <a:lstStyle/>
          <a:p>
            <a:r>
              <a:rPr lang="de-DE" dirty="0"/>
              <a:t>Beispiel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805566"/>
              </p:ext>
            </p:extLst>
          </p:nvPr>
        </p:nvGraphicFramePr>
        <p:xfrm>
          <a:off x="5122069" y="108626"/>
          <a:ext cx="7008598" cy="70612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532339">
                  <a:extLst>
                    <a:ext uri="{9D8B030D-6E8A-4147-A177-3AD203B41FA5}">
                      <a16:colId xmlns:a16="http://schemas.microsoft.com/office/drawing/2014/main" val="1736754843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3791626883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472578595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1014218724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1511397092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700246906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1226257170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4272329961"/>
                    </a:ext>
                  </a:extLst>
                </a:gridCol>
                <a:gridCol w="625885">
                  <a:extLst>
                    <a:ext uri="{9D8B030D-6E8A-4147-A177-3AD203B41FA5}">
                      <a16:colId xmlns:a16="http://schemas.microsoft.com/office/drawing/2014/main" val="971128698"/>
                    </a:ext>
                  </a:extLst>
                </a:gridCol>
                <a:gridCol w="469179">
                  <a:extLst>
                    <a:ext uri="{9D8B030D-6E8A-4147-A177-3AD203B41FA5}">
                      <a16:colId xmlns:a16="http://schemas.microsoft.com/office/drawing/2014/main" val="15885834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Anzahl von bits: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3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4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5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6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7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8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4645564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Anzahl von Subnetzen:</a:t>
                      </a:r>
                      <a:br>
                        <a:rPr lang="de-DE" sz="1100">
                          <a:effectLst/>
                        </a:rPr>
                      </a:br>
                      <a:r>
                        <a:rPr lang="de-DE" sz="1100">
                          <a:effectLst/>
                        </a:rPr>
                        <a:t>(= 2^Anzahl von bits)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4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8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 dirty="0">
                          <a:effectLst/>
                        </a:rPr>
                        <a:t>16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32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64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128</a:t>
                      </a:r>
                      <a:endParaRPr lang="de-DE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 dirty="0">
                          <a:effectLst/>
                        </a:rPr>
                        <a:t>256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8745234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966252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PPTP: </a:t>
            </a:r>
          </a:p>
          <a:p>
            <a:r>
              <a:rPr lang="en-US" dirty="0"/>
              <a:t>	1723 TCP and Protocol 47 GRE (also known as PPTP Pass-through)</a:t>
            </a:r>
            <a:br>
              <a:rPr lang="en-US" dirty="0"/>
            </a:br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For L2TP over IPSEC: </a:t>
            </a:r>
          </a:p>
          <a:p>
            <a:r>
              <a:rPr lang="en-US" b="1" dirty="0">
                <a:solidFill>
                  <a:srgbClr val="FF0000"/>
                </a:solidFill>
              </a:rPr>
              <a:t>	1701 TCP and 500 UDP</a:t>
            </a:r>
            <a:br>
              <a:rPr lang="en-US" dirty="0"/>
            </a:br>
            <a:endParaRPr lang="en-US" dirty="0"/>
          </a:p>
          <a:p>
            <a:r>
              <a:rPr lang="en-US" dirty="0"/>
              <a:t>For SSTP: </a:t>
            </a:r>
          </a:p>
          <a:p>
            <a:r>
              <a:rPr lang="en-US" dirty="0"/>
              <a:t>	443 TCP</a:t>
            </a:r>
            <a:endParaRPr lang="de-DE" dirty="0"/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Ports</a:t>
            </a:r>
          </a:p>
        </p:txBody>
      </p:sp>
    </p:spTree>
    <p:extLst>
      <p:ext uri="{BB962C8B-B14F-4D97-AF65-F5344CB8AC3E}">
        <p14:creationId xmlns:p14="http://schemas.microsoft.com/office/powerpoint/2010/main" val="314475831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route based VPN creates a virtual </a:t>
            </a:r>
            <a:r>
              <a:rPr lang="en-US" dirty="0" err="1"/>
              <a:t>IPSec</a:t>
            </a:r>
            <a:r>
              <a:rPr lang="en-US" dirty="0"/>
              <a:t> interface, and whatever traffic hits that interface is encrypted and decrypted according to the phase 1 and phase 2 </a:t>
            </a:r>
            <a:r>
              <a:rPr lang="en-US" dirty="0" err="1"/>
              <a:t>IPSec</a:t>
            </a:r>
            <a:r>
              <a:rPr lang="en-US" dirty="0"/>
              <a:t> settings.</a:t>
            </a:r>
          </a:p>
          <a:p>
            <a:r>
              <a:rPr lang="en-US" dirty="0"/>
              <a:t>In policy based VPN the tunnel is specified within the policy itself with an action of "</a:t>
            </a:r>
            <a:r>
              <a:rPr lang="en-US" dirty="0" err="1"/>
              <a:t>IPSec</a:t>
            </a:r>
            <a:r>
              <a:rPr lang="en-US" dirty="0"/>
              <a:t>". Also for policy based VPN only one policy is required. A route based VPN is created with two policies, one for inbound and another for outbound with a normal "Accept" action. </a:t>
            </a:r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Policy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Route </a:t>
            </a:r>
            <a:r>
              <a:rPr lang="de-DE" dirty="0" err="1"/>
              <a:t>based</a:t>
            </a:r>
            <a:r>
              <a:rPr lang="de-DE" dirty="0"/>
              <a:t> VPNs</a:t>
            </a:r>
          </a:p>
        </p:txBody>
      </p:sp>
    </p:spTree>
    <p:extLst>
      <p:ext uri="{BB962C8B-B14F-4D97-AF65-F5344CB8AC3E}">
        <p14:creationId xmlns:p14="http://schemas.microsoft.com/office/powerpoint/2010/main" val="398871311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Gatway</a:t>
            </a:r>
            <a:r>
              <a:rPr lang="de-DE" dirty="0"/>
              <a:t> Options	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/>
        </p:nvGraphicFramePr>
        <p:xfrm>
          <a:off x="3213500" y="1182688"/>
          <a:ext cx="5774525" cy="5033962"/>
        </p:xfrm>
        <a:graphic>
          <a:graphicData uri="http://schemas.openxmlformats.org/drawingml/2006/table">
            <a:tbl>
              <a:tblPr/>
              <a:tblGrid>
                <a:gridCol w="1154905">
                  <a:extLst>
                    <a:ext uri="{9D8B030D-6E8A-4147-A177-3AD203B41FA5}">
                      <a16:colId xmlns:a16="http://schemas.microsoft.com/office/drawing/2014/main" val="874709303"/>
                    </a:ext>
                  </a:extLst>
                </a:gridCol>
                <a:gridCol w="1154905">
                  <a:extLst>
                    <a:ext uri="{9D8B030D-6E8A-4147-A177-3AD203B41FA5}">
                      <a16:colId xmlns:a16="http://schemas.microsoft.com/office/drawing/2014/main" val="370134808"/>
                    </a:ext>
                  </a:extLst>
                </a:gridCol>
                <a:gridCol w="1154905">
                  <a:extLst>
                    <a:ext uri="{9D8B030D-6E8A-4147-A177-3AD203B41FA5}">
                      <a16:colId xmlns:a16="http://schemas.microsoft.com/office/drawing/2014/main" val="3663790910"/>
                    </a:ext>
                  </a:extLst>
                </a:gridCol>
                <a:gridCol w="1154905">
                  <a:extLst>
                    <a:ext uri="{9D8B030D-6E8A-4147-A177-3AD203B41FA5}">
                      <a16:colId xmlns:a16="http://schemas.microsoft.com/office/drawing/2014/main" val="3079814096"/>
                    </a:ext>
                  </a:extLst>
                </a:gridCol>
                <a:gridCol w="1154905">
                  <a:extLst>
                    <a:ext uri="{9D8B030D-6E8A-4147-A177-3AD203B41FA5}">
                      <a16:colId xmlns:a16="http://schemas.microsoft.com/office/drawing/2014/main" val="112821649"/>
                    </a:ext>
                  </a:extLst>
                </a:gridCol>
              </a:tblGrid>
              <a:tr h="2433471">
                <a:tc>
                  <a:txBody>
                    <a:bodyPr/>
                    <a:lstStyle/>
                    <a:p>
                      <a:pPr algn="l" fontAlgn="t"/>
                      <a:endParaRPr lang="de-DE" sz="1600">
                        <a:effectLst/>
                      </a:endParaRP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 b="1">
                          <a:effectLst/>
                        </a:rPr>
                        <a:t>VPN Gateway-Durchsatz (1)</a:t>
                      </a:r>
                      <a:endParaRPr lang="de-DE" sz="1600">
                        <a:effectLst/>
                      </a:endParaRP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 b="1">
                          <a:effectLst/>
                        </a:rPr>
                        <a:t>Max. IPsec-Tunnel für VPN Gateway (2)</a:t>
                      </a:r>
                      <a:endParaRPr lang="de-DE" sz="1600">
                        <a:effectLst/>
                      </a:endParaRP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 b="1">
                          <a:effectLst/>
                        </a:rPr>
                        <a:t>ExpressRoute-Gateway-Durchsatz</a:t>
                      </a:r>
                      <a:endParaRPr lang="de-DE" sz="1600">
                        <a:effectLst/>
                      </a:endParaRP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 b="1">
                          <a:effectLst/>
                        </a:rPr>
                        <a:t>Gemeinsame Verwendung von VPN-Gateway und ExpressRoute</a:t>
                      </a:r>
                      <a:endParaRPr lang="de-DE" sz="1600">
                        <a:effectLst/>
                      </a:endParaRP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5170870"/>
                  </a:ext>
                </a:extLst>
              </a:tr>
              <a:tr h="701921">
                <a:tc>
                  <a:txBody>
                    <a:bodyPr/>
                    <a:lstStyle/>
                    <a:p>
                      <a:pPr algn="l" fontAlgn="t"/>
                      <a:r>
                        <a:rPr lang="de-DE" sz="1600" b="1">
                          <a:effectLst/>
                        </a:rPr>
                        <a:t>Basic-SKU</a:t>
                      </a:r>
                      <a:endParaRPr lang="de-DE" sz="1600">
                        <a:effectLst/>
                      </a:endParaRP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>
                          <a:effectLst/>
                        </a:rPr>
                        <a:t>100 MBit/s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>
                          <a:effectLst/>
                        </a:rPr>
                        <a:t>10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>
                          <a:effectLst/>
                        </a:rPr>
                        <a:t>500 MBit/s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>
                          <a:effectLst/>
                        </a:rPr>
                        <a:t>Nein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492604"/>
                  </a:ext>
                </a:extLst>
              </a:tr>
              <a:tr h="701921">
                <a:tc>
                  <a:txBody>
                    <a:bodyPr/>
                    <a:lstStyle/>
                    <a:p>
                      <a:pPr algn="l" fontAlgn="t"/>
                      <a:r>
                        <a:rPr lang="de-DE" sz="1600" b="1">
                          <a:effectLst/>
                        </a:rPr>
                        <a:t>Standard-SKU</a:t>
                      </a:r>
                      <a:endParaRPr lang="de-DE" sz="1600">
                        <a:effectLst/>
                      </a:endParaRP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>
                          <a:effectLst/>
                        </a:rPr>
                        <a:t>100 MBit/s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>
                          <a:effectLst/>
                        </a:rPr>
                        <a:t>10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>
                          <a:effectLst/>
                        </a:rPr>
                        <a:t>1.000 MBit/s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>
                          <a:effectLst/>
                        </a:rPr>
                        <a:t>Ja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612148"/>
                  </a:ext>
                </a:extLst>
              </a:tr>
              <a:tr h="1196649">
                <a:tc>
                  <a:txBody>
                    <a:bodyPr/>
                    <a:lstStyle/>
                    <a:p>
                      <a:pPr algn="l" fontAlgn="t"/>
                      <a:r>
                        <a:rPr lang="de-DE" sz="1600" b="1">
                          <a:effectLst/>
                        </a:rPr>
                        <a:t>High-Performance-SKU (3)</a:t>
                      </a:r>
                      <a:endParaRPr lang="de-DE" sz="1600">
                        <a:effectLst/>
                      </a:endParaRP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>
                          <a:effectLst/>
                        </a:rPr>
                        <a:t>200 MBit/s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>
                          <a:effectLst/>
                        </a:rPr>
                        <a:t>30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>
                          <a:effectLst/>
                        </a:rPr>
                        <a:t>2.000 MBit/s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de-DE" sz="1600" dirty="0">
                          <a:effectLst/>
                        </a:rPr>
                        <a:t>Ja</a:t>
                      </a:r>
                    </a:p>
                  </a:txBody>
                  <a:tcPr marL="103596" marR="103596" marT="103596" marB="103596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657344"/>
                  </a:ext>
                </a:extLst>
              </a:tr>
            </a:tbl>
          </a:graphicData>
        </a:graphic>
      </p:graphicFrame>
      <p:sp>
        <p:nvSpPr>
          <p:cNvPr id="5" name="Rectangle 1"/>
          <p:cNvSpPr>
            <a:spLocks noGrp="1" noChangeArrowheads="1"/>
          </p:cNvSpPr>
          <p:nvPr>
            <p:ph type="body" sz="quarter" idx="13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e-DE" alt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07084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MABK2015_t-stetou">
  <a:themeElements>
    <a:clrScheme name="DPK2013">
      <a:dk1>
        <a:sysClr val="windowText" lastClr="000000"/>
      </a:dk1>
      <a:lt1>
        <a:sysClr val="window" lastClr="FFFFFF"/>
      </a:lt1>
      <a:dk2>
        <a:srgbClr val="002050"/>
      </a:dk2>
      <a:lt2>
        <a:srgbClr val="E7E6E6"/>
      </a:lt2>
      <a:accent1>
        <a:srgbClr val="0072C6"/>
      </a:accent1>
      <a:accent2>
        <a:srgbClr val="EB3C00"/>
      </a:accent2>
      <a:accent3>
        <a:srgbClr val="442359"/>
      </a:accent3>
      <a:accent4>
        <a:srgbClr val="7FBA00"/>
      </a:accent4>
      <a:accent5>
        <a:srgbClr val="00BCF2"/>
      </a:accent5>
      <a:accent6>
        <a:srgbClr val="008272"/>
      </a:accent6>
      <a:hlink>
        <a:srgbClr val="6DC2E9"/>
      </a:hlink>
      <a:folHlink>
        <a:srgbClr val="FCD116"/>
      </a:folHlink>
    </a:clrScheme>
    <a:fontScheme name="MS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-7_PPT Vorlage_DPK2014.potx" id="{7688D7B8-4030-4B5A-87AA-1A51C9174616}" vid="{50DE30F1-2A37-4E73-AC41-4C3805A19FD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1260</Words>
  <Application>Microsoft Office PowerPoint</Application>
  <PresentationFormat>Breitbild</PresentationFormat>
  <Paragraphs>271</Paragraphs>
  <Slides>21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9" baseType="lpstr">
      <vt:lpstr>Arial Unicode MS</vt:lpstr>
      <vt:lpstr>Arial</vt:lpstr>
      <vt:lpstr>Calibri</vt:lpstr>
      <vt:lpstr>Segoe UI</vt:lpstr>
      <vt:lpstr>Segoe UI Light</vt:lpstr>
      <vt:lpstr>Verdana</vt:lpstr>
      <vt:lpstr>Wingdings</vt:lpstr>
      <vt:lpstr>MABK2015_t-stetou</vt:lpstr>
      <vt:lpstr>Azure Networking</vt:lpstr>
      <vt:lpstr>PowerPoint-Präsentation</vt:lpstr>
      <vt:lpstr>Was ist Subnetting?</vt:lpstr>
      <vt:lpstr>Basics</vt:lpstr>
      <vt:lpstr>CIDR</vt:lpstr>
      <vt:lpstr>Beispiel</vt:lpstr>
      <vt:lpstr>Ports</vt:lpstr>
      <vt:lpstr>Policy Based vs Route based VPNs</vt:lpstr>
      <vt:lpstr>Gatway Options </vt:lpstr>
      <vt:lpstr>VNET To VNET (Common)</vt:lpstr>
      <vt:lpstr>VNET to VNET  (Same Subscription)</vt:lpstr>
      <vt:lpstr>VNET to VNET (different Subscription)</vt:lpstr>
      <vt:lpstr>VNET to VNET (different Subscription) </vt:lpstr>
      <vt:lpstr>VNET to onPREM </vt:lpstr>
      <vt:lpstr>VNET Peering </vt:lpstr>
      <vt:lpstr>VNET Peering II </vt:lpstr>
      <vt:lpstr>Expressroute</vt:lpstr>
      <vt:lpstr>TroubleShooting VPNs</vt:lpstr>
      <vt:lpstr>Backup</vt:lpstr>
      <vt:lpstr>PowerPoint-Präsentation</vt:lpstr>
      <vt:lpstr>IKEv2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Subnetting</dc:title>
  <dc:creator>Julia Jauß</dc:creator>
  <cp:lastModifiedBy>Ulrich Neidel</cp:lastModifiedBy>
  <cp:revision>32</cp:revision>
  <dcterms:created xsi:type="dcterms:W3CDTF">2016-09-08T08:07:17Z</dcterms:created>
  <dcterms:modified xsi:type="dcterms:W3CDTF">2016-09-09T10:05:52Z</dcterms:modified>
</cp:coreProperties>
</file>

<file path=docProps/thumbnail.jpeg>
</file>